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07"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52CBD-9E0C-41EC-92EF-6F12C228F0AD}" type="doc">
      <dgm:prSet loTypeId="urn:microsoft.com/office/officeart/2005/8/layout/venn1" loCatId="relationship" qsTypeId="urn:microsoft.com/office/officeart/2005/8/quickstyle/simple1" qsCatId="simple" csTypeId="urn:microsoft.com/office/officeart/2005/8/colors/accent2_2" csCatId="accent2" phldr="1"/>
      <dgm:spPr/>
    </dgm:pt>
    <dgm:pt modelId="{0DC0A275-CB64-4DF4-AF02-2BFDD7715D9E}">
      <dgm:prSet phldrT="[Text]" custT="1"/>
      <dgm:spPr>
        <a:ln w="57150">
          <a:solidFill>
            <a:schemeClr val="bg2">
              <a:lumMod val="75000"/>
            </a:schemeClr>
          </a:solidFill>
        </a:ln>
      </dgm:spPr>
      <dgm:t>
        <a:bodyPr/>
        <a:lstStyle/>
        <a:p>
          <a:r>
            <a:rPr lang="en-US" sz="2200" b="1" dirty="0">
              <a:latin typeface="Times New Roman" pitchFamily="18" charset="0"/>
              <a:cs typeface="Times New Roman" pitchFamily="18" charset="0"/>
            </a:rPr>
            <a:t>SENSORY</a:t>
          </a:r>
        </a:p>
      </dgm:t>
    </dgm:pt>
    <dgm:pt modelId="{DF164401-B266-45AD-A0A3-80EEF58A9B5E}" type="sibTrans" cxnId="{ABEF0C3A-F493-4B25-8938-FABCF2B7953A}">
      <dgm:prSet/>
      <dgm:spPr/>
      <dgm:t>
        <a:bodyPr/>
        <a:lstStyle/>
        <a:p>
          <a:endParaRPr lang="en-US"/>
        </a:p>
      </dgm:t>
    </dgm:pt>
    <dgm:pt modelId="{85E8BAC7-F70F-481E-95C8-ED96D762E3E6}" type="parTrans" cxnId="{ABEF0C3A-F493-4B25-8938-FABCF2B7953A}">
      <dgm:prSet/>
      <dgm:spPr/>
      <dgm:t>
        <a:bodyPr/>
        <a:lstStyle/>
        <a:p>
          <a:endParaRPr lang="en-US"/>
        </a:p>
      </dgm:t>
    </dgm:pt>
    <dgm:pt modelId="{24D7456E-D103-4F37-8B8F-1424FF949A50}">
      <dgm:prSet phldrT="[Text]" custT="1"/>
      <dgm:spPr>
        <a:ln w="57150">
          <a:solidFill>
            <a:schemeClr val="bg2">
              <a:lumMod val="75000"/>
            </a:schemeClr>
          </a:solidFill>
        </a:ln>
      </dgm:spPr>
      <dgm:t>
        <a:bodyPr/>
        <a:lstStyle/>
        <a:p>
          <a:r>
            <a:rPr lang="en-US" sz="2200" b="1" dirty="0">
              <a:latin typeface="Times New Roman" pitchFamily="18" charset="0"/>
              <a:cs typeface="Times New Roman" pitchFamily="18" charset="0"/>
            </a:rPr>
            <a:t>AUTONOMIC</a:t>
          </a:r>
        </a:p>
      </dgm:t>
    </dgm:pt>
    <dgm:pt modelId="{EF33376A-5FD6-46CB-B0B1-2BC98EA8989D}" type="sibTrans" cxnId="{C0FE3D63-D9F1-441F-8849-074DEC3CEBF2}">
      <dgm:prSet/>
      <dgm:spPr/>
      <dgm:t>
        <a:bodyPr/>
        <a:lstStyle/>
        <a:p>
          <a:endParaRPr lang="en-US"/>
        </a:p>
      </dgm:t>
    </dgm:pt>
    <dgm:pt modelId="{D3D57524-B3B3-4796-819B-B7AF8F797102}" type="parTrans" cxnId="{C0FE3D63-D9F1-441F-8849-074DEC3CEBF2}">
      <dgm:prSet/>
      <dgm:spPr/>
      <dgm:t>
        <a:bodyPr/>
        <a:lstStyle/>
        <a:p>
          <a:endParaRPr lang="en-US"/>
        </a:p>
      </dgm:t>
    </dgm:pt>
    <dgm:pt modelId="{B86F3C3C-D668-4970-906C-FE0944F778A1}">
      <dgm:prSet phldrT="[Text]" custT="1"/>
      <dgm:spPr>
        <a:solidFill>
          <a:schemeClr val="accent2">
            <a:alpha val="50000"/>
          </a:schemeClr>
        </a:solidFill>
        <a:ln w="57150">
          <a:solidFill>
            <a:schemeClr val="bg2">
              <a:lumMod val="75000"/>
            </a:schemeClr>
          </a:solidFill>
        </a:ln>
      </dgm:spPr>
      <dgm:t>
        <a:bodyPr/>
        <a:lstStyle/>
        <a:p>
          <a:r>
            <a:rPr lang="en-US" sz="2200" b="1" dirty="0">
              <a:latin typeface="Times New Roman" pitchFamily="18" charset="0"/>
              <a:cs typeface="Times New Roman" pitchFamily="18" charset="0"/>
            </a:rPr>
            <a:t>MOTOR</a:t>
          </a:r>
        </a:p>
      </dgm:t>
    </dgm:pt>
    <dgm:pt modelId="{FD87FB81-C446-4363-A0D3-47898DADF9CD}" type="sibTrans" cxnId="{08DEC0EF-E78A-4D96-BC27-5DA213A08468}">
      <dgm:prSet/>
      <dgm:spPr/>
      <dgm:t>
        <a:bodyPr/>
        <a:lstStyle/>
        <a:p>
          <a:endParaRPr lang="en-US"/>
        </a:p>
      </dgm:t>
    </dgm:pt>
    <dgm:pt modelId="{E5B2FDCE-6DA7-47E9-BA11-AEF981580B71}" type="parTrans" cxnId="{08DEC0EF-E78A-4D96-BC27-5DA213A08468}">
      <dgm:prSet/>
      <dgm:spPr/>
      <dgm:t>
        <a:bodyPr/>
        <a:lstStyle/>
        <a:p>
          <a:endParaRPr lang="en-US"/>
        </a:p>
      </dgm:t>
    </dgm:pt>
    <dgm:pt modelId="{7AB7F093-D138-4429-A46F-E0365CB69124}" type="pres">
      <dgm:prSet presAssocID="{33652CBD-9E0C-41EC-92EF-6F12C228F0AD}" presName="compositeShape" presStyleCnt="0">
        <dgm:presLayoutVars>
          <dgm:chMax val="7"/>
          <dgm:dir/>
          <dgm:resizeHandles val="exact"/>
        </dgm:presLayoutVars>
      </dgm:prSet>
      <dgm:spPr/>
    </dgm:pt>
    <dgm:pt modelId="{D83840FA-6DC8-4E34-B8A1-47BE1AF909A1}" type="pres">
      <dgm:prSet presAssocID="{B86F3C3C-D668-4970-906C-FE0944F778A1}" presName="circ1" presStyleLbl="vennNode1" presStyleIdx="0" presStyleCnt="3"/>
      <dgm:spPr/>
    </dgm:pt>
    <dgm:pt modelId="{46FD35E0-AD21-4F58-8EC1-1B51D4F8AFD2}" type="pres">
      <dgm:prSet presAssocID="{B86F3C3C-D668-4970-906C-FE0944F778A1}" presName="circ1Tx" presStyleLbl="revTx" presStyleIdx="0" presStyleCnt="0">
        <dgm:presLayoutVars>
          <dgm:chMax val="0"/>
          <dgm:chPref val="0"/>
          <dgm:bulletEnabled val="1"/>
        </dgm:presLayoutVars>
      </dgm:prSet>
      <dgm:spPr/>
    </dgm:pt>
    <dgm:pt modelId="{28D4C707-B963-44D1-B49E-CDECDDC2A6D0}" type="pres">
      <dgm:prSet presAssocID="{24D7456E-D103-4F37-8B8F-1424FF949A50}" presName="circ2" presStyleLbl="vennNode1" presStyleIdx="1" presStyleCnt="3"/>
      <dgm:spPr/>
    </dgm:pt>
    <dgm:pt modelId="{C880C455-3175-4BDF-B886-4EE678CE6340}" type="pres">
      <dgm:prSet presAssocID="{24D7456E-D103-4F37-8B8F-1424FF949A50}" presName="circ2Tx" presStyleLbl="revTx" presStyleIdx="0" presStyleCnt="0">
        <dgm:presLayoutVars>
          <dgm:chMax val="0"/>
          <dgm:chPref val="0"/>
          <dgm:bulletEnabled val="1"/>
        </dgm:presLayoutVars>
      </dgm:prSet>
      <dgm:spPr/>
    </dgm:pt>
    <dgm:pt modelId="{C5305B41-CA68-4CD3-A713-9D385F4D3A38}" type="pres">
      <dgm:prSet presAssocID="{0DC0A275-CB64-4DF4-AF02-2BFDD7715D9E}" presName="circ3" presStyleLbl="vennNode1" presStyleIdx="2" presStyleCnt="3"/>
      <dgm:spPr/>
    </dgm:pt>
    <dgm:pt modelId="{D6879373-09E8-4108-804D-2A012E438399}" type="pres">
      <dgm:prSet presAssocID="{0DC0A275-CB64-4DF4-AF02-2BFDD7715D9E}" presName="circ3Tx" presStyleLbl="revTx" presStyleIdx="0" presStyleCnt="0">
        <dgm:presLayoutVars>
          <dgm:chMax val="0"/>
          <dgm:chPref val="0"/>
          <dgm:bulletEnabled val="1"/>
        </dgm:presLayoutVars>
      </dgm:prSet>
      <dgm:spPr/>
    </dgm:pt>
  </dgm:ptLst>
  <dgm:cxnLst>
    <dgm:cxn modelId="{A9711001-BA45-4C0A-B5F4-500F213CC662}" type="presOf" srcId="{B86F3C3C-D668-4970-906C-FE0944F778A1}" destId="{D83840FA-6DC8-4E34-B8A1-47BE1AF909A1}" srcOrd="0" destOrd="0" presId="urn:microsoft.com/office/officeart/2005/8/layout/venn1"/>
    <dgm:cxn modelId="{EEC6CE11-7F7E-498F-8063-53BBAF170FBA}" type="presOf" srcId="{24D7456E-D103-4F37-8B8F-1424FF949A50}" destId="{C880C455-3175-4BDF-B886-4EE678CE6340}" srcOrd="1" destOrd="0" presId="urn:microsoft.com/office/officeart/2005/8/layout/venn1"/>
    <dgm:cxn modelId="{AEDD5B2D-B963-413C-A38B-AC4DDBA10FCD}" type="presOf" srcId="{0DC0A275-CB64-4DF4-AF02-2BFDD7715D9E}" destId="{C5305B41-CA68-4CD3-A713-9D385F4D3A38}" srcOrd="0" destOrd="0" presId="urn:microsoft.com/office/officeart/2005/8/layout/venn1"/>
    <dgm:cxn modelId="{ABEF0C3A-F493-4B25-8938-FABCF2B7953A}" srcId="{33652CBD-9E0C-41EC-92EF-6F12C228F0AD}" destId="{0DC0A275-CB64-4DF4-AF02-2BFDD7715D9E}" srcOrd="2" destOrd="0" parTransId="{85E8BAC7-F70F-481E-95C8-ED96D762E3E6}" sibTransId="{DF164401-B266-45AD-A0A3-80EEF58A9B5E}"/>
    <dgm:cxn modelId="{C0FE3D63-D9F1-441F-8849-074DEC3CEBF2}" srcId="{33652CBD-9E0C-41EC-92EF-6F12C228F0AD}" destId="{24D7456E-D103-4F37-8B8F-1424FF949A50}" srcOrd="1" destOrd="0" parTransId="{D3D57524-B3B3-4796-819B-B7AF8F797102}" sibTransId="{EF33376A-5FD6-46CB-B0B1-2BC98EA8989D}"/>
    <dgm:cxn modelId="{B51CEE6A-689F-4A1F-90D5-70625C8B8582}" type="presOf" srcId="{33652CBD-9E0C-41EC-92EF-6F12C228F0AD}" destId="{7AB7F093-D138-4429-A46F-E0365CB69124}" srcOrd="0" destOrd="0" presId="urn:microsoft.com/office/officeart/2005/8/layout/venn1"/>
    <dgm:cxn modelId="{1C839F54-B8A6-4361-9A95-2F94CF8EE6A3}" type="presOf" srcId="{0DC0A275-CB64-4DF4-AF02-2BFDD7715D9E}" destId="{D6879373-09E8-4108-804D-2A012E438399}" srcOrd="1" destOrd="0" presId="urn:microsoft.com/office/officeart/2005/8/layout/venn1"/>
    <dgm:cxn modelId="{C0C89E8B-9878-4571-AE72-E3137B5FA2A5}" type="presOf" srcId="{24D7456E-D103-4F37-8B8F-1424FF949A50}" destId="{28D4C707-B963-44D1-B49E-CDECDDC2A6D0}" srcOrd="0" destOrd="0" presId="urn:microsoft.com/office/officeart/2005/8/layout/venn1"/>
    <dgm:cxn modelId="{C533C69B-E61E-4F99-8016-84191B6FCAED}" type="presOf" srcId="{B86F3C3C-D668-4970-906C-FE0944F778A1}" destId="{46FD35E0-AD21-4F58-8EC1-1B51D4F8AFD2}" srcOrd="1" destOrd="0" presId="urn:microsoft.com/office/officeart/2005/8/layout/venn1"/>
    <dgm:cxn modelId="{08DEC0EF-E78A-4D96-BC27-5DA213A08468}" srcId="{33652CBD-9E0C-41EC-92EF-6F12C228F0AD}" destId="{B86F3C3C-D668-4970-906C-FE0944F778A1}" srcOrd="0" destOrd="0" parTransId="{E5B2FDCE-6DA7-47E9-BA11-AEF981580B71}" sibTransId="{FD87FB81-C446-4363-A0D3-47898DADF9CD}"/>
    <dgm:cxn modelId="{089402F1-3A66-4E0B-921B-41C14780F8C0}" type="presParOf" srcId="{7AB7F093-D138-4429-A46F-E0365CB69124}" destId="{D83840FA-6DC8-4E34-B8A1-47BE1AF909A1}" srcOrd="0" destOrd="0" presId="urn:microsoft.com/office/officeart/2005/8/layout/venn1"/>
    <dgm:cxn modelId="{5C1DB0C3-CF27-480D-8F72-2D380EA288D9}" type="presParOf" srcId="{7AB7F093-D138-4429-A46F-E0365CB69124}" destId="{46FD35E0-AD21-4F58-8EC1-1B51D4F8AFD2}" srcOrd="1" destOrd="0" presId="urn:microsoft.com/office/officeart/2005/8/layout/venn1"/>
    <dgm:cxn modelId="{601F6EFF-F706-48DB-93A9-6B76DEC65474}" type="presParOf" srcId="{7AB7F093-D138-4429-A46F-E0365CB69124}" destId="{28D4C707-B963-44D1-B49E-CDECDDC2A6D0}" srcOrd="2" destOrd="0" presId="urn:microsoft.com/office/officeart/2005/8/layout/venn1"/>
    <dgm:cxn modelId="{74DCA4AE-2817-466E-A2E9-00DCE702F44C}" type="presParOf" srcId="{7AB7F093-D138-4429-A46F-E0365CB69124}" destId="{C880C455-3175-4BDF-B886-4EE678CE6340}" srcOrd="3" destOrd="0" presId="urn:microsoft.com/office/officeart/2005/8/layout/venn1"/>
    <dgm:cxn modelId="{C237C3CF-88E3-4553-8A87-EED5DE1F5700}" type="presParOf" srcId="{7AB7F093-D138-4429-A46F-E0365CB69124}" destId="{C5305B41-CA68-4CD3-A713-9D385F4D3A38}" srcOrd="4" destOrd="0" presId="urn:microsoft.com/office/officeart/2005/8/layout/venn1"/>
    <dgm:cxn modelId="{21AEDAD1-7B88-41AD-859C-EBE844D39542}" type="presParOf" srcId="{7AB7F093-D138-4429-A46F-E0365CB69124}" destId="{D6879373-09E8-4108-804D-2A012E438399}"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4966A-A96D-4342-85D3-354F5DFE457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8997ED-4E22-471D-A477-6D794584AF9B}">
      <dgm:prSet custT="1"/>
      <dgm:spPr>
        <a:solidFill>
          <a:schemeClr val="bg2">
            <a:lumMod val="75000"/>
          </a:schemeClr>
        </a:solidFill>
      </dgm:spPr>
      <dgm:t>
        <a:bodyPr/>
        <a:lstStyle/>
        <a:p>
          <a:pPr rtl="0"/>
          <a:r>
            <a:rPr lang="en-US" sz="2800" dirty="0">
              <a:solidFill>
                <a:schemeClr val="tx1"/>
              </a:solidFill>
              <a:latin typeface="Times New Roman" pitchFamily="18" charset="0"/>
              <a:cs typeface="Times New Roman" pitchFamily="18" charset="0"/>
            </a:rPr>
            <a:t>Altered sense of Pain</a:t>
          </a:r>
        </a:p>
      </dgm:t>
    </dgm:pt>
    <dgm:pt modelId="{267029E1-2BB8-4BCB-A29A-E3627447C2B4}" type="parTrans" cxnId="{53F0F2F0-70F2-4FF0-A33B-1F1E368F7CB6}">
      <dgm:prSet/>
      <dgm:spPr/>
      <dgm:t>
        <a:bodyPr/>
        <a:lstStyle/>
        <a:p>
          <a:endParaRPr lang="en-US"/>
        </a:p>
      </dgm:t>
    </dgm:pt>
    <dgm:pt modelId="{0DE2AAD3-17DB-476A-AA17-28952558910C}" type="sibTrans" cxnId="{53F0F2F0-70F2-4FF0-A33B-1F1E368F7CB6}">
      <dgm:prSet/>
      <dgm:spPr/>
      <dgm:t>
        <a:bodyPr/>
        <a:lstStyle/>
        <a:p>
          <a:endParaRPr lang="en-US"/>
        </a:p>
      </dgm:t>
    </dgm:pt>
    <dgm:pt modelId="{56DCE8C8-2C65-4C22-B693-A58146798D1A}">
      <dgm:prSet custT="1"/>
      <dgm:spPr>
        <a:solidFill>
          <a:schemeClr val="bg2">
            <a:lumMod val="75000"/>
          </a:schemeClr>
        </a:solidFill>
      </dgm:spPr>
      <dgm:t>
        <a:bodyPr/>
        <a:lstStyle/>
        <a:p>
          <a:pPr rtl="0"/>
          <a:r>
            <a:rPr lang="en-US" sz="2800" dirty="0">
              <a:solidFill>
                <a:schemeClr val="tx1"/>
              </a:solidFill>
              <a:latin typeface="Times New Roman" pitchFamily="18" charset="0"/>
              <a:cs typeface="Times New Roman" pitchFamily="18" charset="0"/>
            </a:rPr>
            <a:t>Altered sense of Temperature</a:t>
          </a:r>
        </a:p>
      </dgm:t>
    </dgm:pt>
    <dgm:pt modelId="{F856051A-C716-4231-B2C2-01BD21E562B4}" type="parTrans" cxnId="{2A4E8160-F724-42B6-A789-181EE7A4AE12}">
      <dgm:prSet/>
      <dgm:spPr/>
      <dgm:t>
        <a:bodyPr/>
        <a:lstStyle/>
        <a:p>
          <a:endParaRPr lang="en-US"/>
        </a:p>
      </dgm:t>
    </dgm:pt>
    <dgm:pt modelId="{6A823BF6-6CA5-42D3-AE69-1D73FDE365CC}" type="sibTrans" cxnId="{2A4E8160-F724-42B6-A789-181EE7A4AE12}">
      <dgm:prSet/>
      <dgm:spPr/>
      <dgm:t>
        <a:bodyPr/>
        <a:lstStyle/>
        <a:p>
          <a:endParaRPr lang="en-US"/>
        </a:p>
      </dgm:t>
    </dgm:pt>
    <dgm:pt modelId="{912AE559-D8CC-4D90-B3BC-5453C020D596}">
      <dgm:prSet custT="1"/>
      <dgm:spPr>
        <a:solidFill>
          <a:schemeClr val="bg2">
            <a:lumMod val="75000"/>
          </a:schemeClr>
        </a:solidFill>
      </dgm:spPr>
      <dgm:t>
        <a:bodyPr/>
        <a:lstStyle/>
        <a:p>
          <a:pPr rtl="0"/>
          <a:r>
            <a:rPr lang="en-US" sz="2800" dirty="0">
              <a:solidFill>
                <a:schemeClr val="tx1"/>
              </a:solidFill>
              <a:latin typeface="Times New Roman" pitchFamily="18" charset="0"/>
              <a:cs typeface="Times New Roman" pitchFamily="18" charset="0"/>
            </a:rPr>
            <a:t>Altered sense of Proprioception</a:t>
          </a:r>
        </a:p>
      </dgm:t>
    </dgm:pt>
    <dgm:pt modelId="{CE85769F-99DF-4E61-A174-098FB4CFC7DC}" type="parTrans" cxnId="{1E4568D7-CBA3-46AF-BE76-38F06311E10A}">
      <dgm:prSet/>
      <dgm:spPr/>
      <dgm:t>
        <a:bodyPr/>
        <a:lstStyle/>
        <a:p>
          <a:endParaRPr lang="en-US"/>
        </a:p>
      </dgm:t>
    </dgm:pt>
    <dgm:pt modelId="{85411B46-55D8-4243-A7D8-6BC55E4BE3FB}" type="sibTrans" cxnId="{1E4568D7-CBA3-46AF-BE76-38F06311E10A}">
      <dgm:prSet/>
      <dgm:spPr/>
      <dgm:t>
        <a:bodyPr/>
        <a:lstStyle/>
        <a:p>
          <a:endParaRPr lang="en-US"/>
        </a:p>
      </dgm:t>
    </dgm:pt>
    <dgm:pt modelId="{F70EA8B9-DBDD-42D2-BD7E-F47EA57C2FBD}">
      <dgm:prSet custT="1"/>
      <dgm:spPr>
        <a:solidFill>
          <a:schemeClr val="accent2"/>
        </a:solidFill>
      </dgm:spPr>
      <dgm:t>
        <a:bodyPr/>
        <a:lstStyle/>
        <a:p>
          <a:pPr rtl="0"/>
          <a:r>
            <a:rPr lang="en-US" sz="2800" dirty="0">
              <a:solidFill>
                <a:schemeClr val="tx1"/>
              </a:solidFill>
              <a:latin typeface="Times New Roman" pitchFamily="18" charset="0"/>
              <a:cs typeface="Times New Roman" pitchFamily="18" charset="0"/>
            </a:rPr>
            <a:t>All these factors make the foot more susceptible to injuries without patient’s knowledge.</a:t>
          </a:r>
        </a:p>
      </dgm:t>
    </dgm:pt>
    <dgm:pt modelId="{DE09E48C-9928-495C-A098-F72B46B4DCE6}" type="parTrans" cxnId="{D8E95229-8286-43ED-89A9-0C3FE1BF438B}">
      <dgm:prSet/>
      <dgm:spPr/>
      <dgm:t>
        <a:bodyPr/>
        <a:lstStyle/>
        <a:p>
          <a:endParaRPr lang="en-US"/>
        </a:p>
      </dgm:t>
    </dgm:pt>
    <dgm:pt modelId="{76C5E013-C28D-407F-BFF0-21229B3E906B}" type="sibTrans" cxnId="{D8E95229-8286-43ED-89A9-0C3FE1BF438B}">
      <dgm:prSet/>
      <dgm:spPr/>
      <dgm:t>
        <a:bodyPr/>
        <a:lstStyle/>
        <a:p>
          <a:endParaRPr lang="en-US"/>
        </a:p>
      </dgm:t>
    </dgm:pt>
    <dgm:pt modelId="{B4D868FD-3B36-47BA-9F7D-EB63EBE86C30}" type="pres">
      <dgm:prSet presAssocID="{E034966A-A96D-4342-85D3-354F5DFE4575}" presName="Name0" presStyleCnt="0">
        <dgm:presLayoutVars>
          <dgm:dir/>
          <dgm:animLvl val="lvl"/>
          <dgm:resizeHandles val="exact"/>
        </dgm:presLayoutVars>
      </dgm:prSet>
      <dgm:spPr/>
    </dgm:pt>
    <dgm:pt modelId="{BEE85216-DCD0-40B4-A540-C47D0445E12A}" type="pres">
      <dgm:prSet presAssocID="{D48997ED-4E22-471D-A477-6D794584AF9B}" presName="linNode" presStyleCnt="0"/>
      <dgm:spPr/>
    </dgm:pt>
    <dgm:pt modelId="{4AF9AEB7-C189-4FF9-81DE-924A6CB9731F}" type="pres">
      <dgm:prSet presAssocID="{D48997ED-4E22-471D-A477-6D794584AF9B}" presName="parentText" presStyleLbl="node1" presStyleIdx="0" presStyleCnt="4" custScaleX="277778">
        <dgm:presLayoutVars>
          <dgm:chMax val="1"/>
          <dgm:bulletEnabled val="1"/>
        </dgm:presLayoutVars>
      </dgm:prSet>
      <dgm:spPr/>
    </dgm:pt>
    <dgm:pt modelId="{E609B6BD-7DEF-4114-B5CB-04F081A0E2F7}" type="pres">
      <dgm:prSet presAssocID="{0DE2AAD3-17DB-476A-AA17-28952558910C}" presName="sp" presStyleCnt="0"/>
      <dgm:spPr/>
    </dgm:pt>
    <dgm:pt modelId="{86EA903C-470C-477E-B33D-B3DC31B99B9E}" type="pres">
      <dgm:prSet presAssocID="{56DCE8C8-2C65-4C22-B693-A58146798D1A}" presName="linNode" presStyleCnt="0"/>
      <dgm:spPr/>
    </dgm:pt>
    <dgm:pt modelId="{CB5477BE-A317-42A6-A213-1B7E06DC52C8}" type="pres">
      <dgm:prSet presAssocID="{56DCE8C8-2C65-4C22-B693-A58146798D1A}" presName="parentText" presStyleLbl="node1" presStyleIdx="1" presStyleCnt="4" custScaleX="277778">
        <dgm:presLayoutVars>
          <dgm:chMax val="1"/>
          <dgm:bulletEnabled val="1"/>
        </dgm:presLayoutVars>
      </dgm:prSet>
      <dgm:spPr/>
    </dgm:pt>
    <dgm:pt modelId="{437DECA8-1642-4DCA-8895-7A683696B5E9}" type="pres">
      <dgm:prSet presAssocID="{6A823BF6-6CA5-42D3-AE69-1D73FDE365CC}" presName="sp" presStyleCnt="0"/>
      <dgm:spPr/>
    </dgm:pt>
    <dgm:pt modelId="{58914194-91ED-4151-995F-03B696D0B397}" type="pres">
      <dgm:prSet presAssocID="{912AE559-D8CC-4D90-B3BC-5453C020D596}" presName="linNode" presStyleCnt="0"/>
      <dgm:spPr/>
    </dgm:pt>
    <dgm:pt modelId="{E364CD08-1E01-48B5-BB4F-7E97151F3DF9}" type="pres">
      <dgm:prSet presAssocID="{912AE559-D8CC-4D90-B3BC-5453C020D596}" presName="parentText" presStyleLbl="node1" presStyleIdx="2" presStyleCnt="4" custScaleX="277778">
        <dgm:presLayoutVars>
          <dgm:chMax val="1"/>
          <dgm:bulletEnabled val="1"/>
        </dgm:presLayoutVars>
      </dgm:prSet>
      <dgm:spPr/>
    </dgm:pt>
    <dgm:pt modelId="{E42A266A-91C0-4004-A633-1DDC8A25DB3C}" type="pres">
      <dgm:prSet presAssocID="{85411B46-55D8-4243-A7D8-6BC55E4BE3FB}" presName="sp" presStyleCnt="0"/>
      <dgm:spPr/>
    </dgm:pt>
    <dgm:pt modelId="{A1E88821-58E4-4A01-8C3B-571E08B616E7}" type="pres">
      <dgm:prSet presAssocID="{F70EA8B9-DBDD-42D2-BD7E-F47EA57C2FBD}" presName="linNode" presStyleCnt="0"/>
      <dgm:spPr/>
    </dgm:pt>
    <dgm:pt modelId="{024C03BA-F146-4ADE-B627-3E2E96E857B2}" type="pres">
      <dgm:prSet presAssocID="{F70EA8B9-DBDD-42D2-BD7E-F47EA57C2FBD}" presName="parentText" presStyleLbl="node1" presStyleIdx="3" presStyleCnt="4" custScaleX="277778">
        <dgm:presLayoutVars>
          <dgm:chMax val="1"/>
          <dgm:bulletEnabled val="1"/>
        </dgm:presLayoutVars>
      </dgm:prSet>
      <dgm:spPr/>
    </dgm:pt>
  </dgm:ptLst>
  <dgm:cxnLst>
    <dgm:cxn modelId="{7EB87C09-05AD-458E-9B66-C79984F41E0D}" type="presOf" srcId="{E034966A-A96D-4342-85D3-354F5DFE4575}" destId="{B4D868FD-3B36-47BA-9F7D-EB63EBE86C30}" srcOrd="0" destOrd="0" presId="urn:microsoft.com/office/officeart/2005/8/layout/vList5"/>
    <dgm:cxn modelId="{D8E95229-8286-43ED-89A9-0C3FE1BF438B}" srcId="{E034966A-A96D-4342-85D3-354F5DFE4575}" destId="{F70EA8B9-DBDD-42D2-BD7E-F47EA57C2FBD}" srcOrd="3" destOrd="0" parTransId="{DE09E48C-9928-495C-A098-F72B46B4DCE6}" sibTransId="{76C5E013-C28D-407F-BFF0-21229B3E906B}"/>
    <dgm:cxn modelId="{2A4E8160-F724-42B6-A789-181EE7A4AE12}" srcId="{E034966A-A96D-4342-85D3-354F5DFE4575}" destId="{56DCE8C8-2C65-4C22-B693-A58146798D1A}" srcOrd="1" destOrd="0" parTransId="{F856051A-C716-4231-B2C2-01BD21E562B4}" sibTransId="{6A823BF6-6CA5-42D3-AE69-1D73FDE365CC}"/>
    <dgm:cxn modelId="{F2CB2E4E-1249-4A91-9B03-142137B4E687}" type="presOf" srcId="{56DCE8C8-2C65-4C22-B693-A58146798D1A}" destId="{CB5477BE-A317-42A6-A213-1B7E06DC52C8}" srcOrd="0" destOrd="0" presId="urn:microsoft.com/office/officeart/2005/8/layout/vList5"/>
    <dgm:cxn modelId="{64E99FAC-7FE2-4595-B6B9-FC46325C7601}" type="presOf" srcId="{912AE559-D8CC-4D90-B3BC-5453C020D596}" destId="{E364CD08-1E01-48B5-BB4F-7E97151F3DF9}" srcOrd="0" destOrd="0" presId="urn:microsoft.com/office/officeart/2005/8/layout/vList5"/>
    <dgm:cxn modelId="{D39EC1B4-92D3-46DF-B743-A1C4C6AE6628}" type="presOf" srcId="{D48997ED-4E22-471D-A477-6D794584AF9B}" destId="{4AF9AEB7-C189-4FF9-81DE-924A6CB9731F}" srcOrd="0" destOrd="0" presId="urn:microsoft.com/office/officeart/2005/8/layout/vList5"/>
    <dgm:cxn modelId="{1E4568D7-CBA3-46AF-BE76-38F06311E10A}" srcId="{E034966A-A96D-4342-85D3-354F5DFE4575}" destId="{912AE559-D8CC-4D90-B3BC-5453C020D596}" srcOrd="2" destOrd="0" parTransId="{CE85769F-99DF-4E61-A174-098FB4CFC7DC}" sibTransId="{85411B46-55D8-4243-A7D8-6BC55E4BE3FB}"/>
    <dgm:cxn modelId="{754B11E0-7A35-4B27-A741-186EDDBCFFEB}" type="presOf" srcId="{F70EA8B9-DBDD-42D2-BD7E-F47EA57C2FBD}" destId="{024C03BA-F146-4ADE-B627-3E2E96E857B2}" srcOrd="0" destOrd="0" presId="urn:microsoft.com/office/officeart/2005/8/layout/vList5"/>
    <dgm:cxn modelId="{53F0F2F0-70F2-4FF0-A33B-1F1E368F7CB6}" srcId="{E034966A-A96D-4342-85D3-354F5DFE4575}" destId="{D48997ED-4E22-471D-A477-6D794584AF9B}" srcOrd="0" destOrd="0" parTransId="{267029E1-2BB8-4BCB-A29A-E3627447C2B4}" sibTransId="{0DE2AAD3-17DB-476A-AA17-28952558910C}"/>
    <dgm:cxn modelId="{C5516F46-650A-4B59-B246-C08B2AFEBFE2}" type="presParOf" srcId="{B4D868FD-3B36-47BA-9F7D-EB63EBE86C30}" destId="{BEE85216-DCD0-40B4-A540-C47D0445E12A}" srcOrd="0" destOrd="0" presId="urn:microsoft.com/office/officeart/2005/8/layout/vList5"/>
    <dgm:cxn modelId="{08B9C7D3-DE2C-4C24-B974-3FBD22A8FEB1}" type="presParOf" srcId="{BEE85216-DCD0-40B4-A540-C47D0445E12A}" destId="{4AF9AEB7-C189-4FF9-81DE-924A6CB9731F}" srcOrd="0" destOrd="0" presId="urn:microsoft.com/office/officeart/2005/8/layout/vList5"/>
    <dgm:cxn modelId="{EBD432D7-ED3C-4282-8899-3EBA61A4C377}" type="presParOf" srcId="{B4D868FD-3B36-47BA-9F7D-EB63EBE86C30}" destId="{E609B6BD-7DEF-4114-B5CB-04F081A0E2F7}" srcOrd="1" destOrd="0" presId="urn:microsoft.com/office/officeart/2005/8/layout/vList5"/>
    <dgm:cxn modelId="{BFAFA2D1-43F8-40F4-A6A6-8F4F152A896F}" type="presParOf" srcId="{B4D868FD-3B36-47BA-9F7D-EB63EBE86C30}" destId="{86EA903C-470C-477E-B33D-B3DC31B99B9E}" srcOrd="2" destOrd="0" presId="urn:microsoft.com/office/officeart/2005/8/layout/vList5"/>
    <dgm:cxn modelId="{3B246483-E59E-49ED-833A-0ADA8900D69D}" type="presParOf" srcId="{86EA903C-470C-477E-B33D-B3DC31B99B9E}" destId="{CB5477BE-A317-42A6-A213-1B7E06DC52C8}" srcOrd="0" destOrd="0" presId="urn:microsoft.com/office/officeart/2005/8/layout/vList5"/>
    <dgm:cxn modelId="{E7C235DA-6C92-4D66-9875-7367577FFF22}" type="presParOf" srcId="{B4D868FD-3B36-47BA-9F7D-EB63EBE86C30}" destId="{437DECA8-1642-4DCA-8895-7A683696B5E9}" srcOrd="3" destOrd="0" presId="urn:microsoft.com/office/officeart/2005/8/layout/vList5"/>
    <dgm:cxn modelId="{81DA1185-3A35-4899-ACFE-5F56145A2A68}" type="presParOf" srcId="{B4D868FD-3B36-47BA-9F7D-EB63EBE86C30}" destId="{58914194-91ED-4151-995F-03B696D0B397}" srcOrd="4" destOrd="0" presId="urn:microsoft.com/office/officeart/2005/8/layout/vList5"/>
    <dgm:cxn modelId="{A9E4FD82-BF5B-461F-A0C9-0D3015C77C3A}" type="presParOf" srcId="{58914194-91ED-4151-995F-03B696D0B397}" destId="{E364CD08-1E01-48B5-BB4F-7E97151F3DF9}" srcOrd="0" destOrd="0" presId="urn:microsoft.com/office/officeart/2005/8/layout/vList5"/>
    <dgm:cxn modelId="{4481BD1D-7E2A-4FA4-AA0E-62F5B82392D6}" type="presParOf" srcId="{B4D868FD-3B36-47BA-9F7D-EB63EBE86C30}" destId="{E42A266A-91C0-4004-A633-1DDC8A25DB3C}" srcOrd="5" destOrd="0" presId="urn:microsoft.com/office/officeart/2005/8/layout/vList5"/>
    <dgm:cxn modelId="{8B7CCE39-7EC2-4D7A-9C9C-2E4F4E86344D}" type="presParOf" srcId="{B4D868FD-3B36-47BA-9F7D-EB63EBE86C30}" destId="{A1E88821-58E4-4A01-8C3B-571E08B616E7}" srcOrd="6" destOrd="0" presId="urn:microsoft.com/office/officeart/2005/8/layout/vList5"/>
    <dgm:cxn modelId="{AC49333F-C3EF-47E2-8AFC-FD6BC2017036}" type="presParOf" srcId="{A1E88821-58E4-4A01-8C3B-571E08B616E7}" destId="{024C03BA-F146-4ADE-B627-3E2E96E857B2}" srcOrd="0"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E693A-82A2-4B51-8354-8024125F83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EBE8A45-915C-49F0-B9FB-E44656304106}">
      <dgm:prSet custT="1"/>
      <dgm:spPr>
        <a:solidFill>
          <a:schemeClr val="bg2">
            <a:lumMod val="75000"/>
          </a:schemeClr>
        </a:solidFill>
      </dgm:spPr>
      <dgm:t>
        <a:bodyPr/>
        <a:lstStyle/>
        <a:p>
          <a:pPr rtl="0"/>
          <a:r>
            <a:rPr lang="en-US" sz="2600" dirty="0">
              <a:solidFill>
                <a:schemeClr val="tx1"/>
              </a:solidFill>
              <a:latin typeface="Times New Roman" pitchFamily="18" charset="0"/>
              <a:cs typeface="Times New Roman" pitchFamily="18" charset="0"/>
            </a:rPr>
            <a:t>Muscle atrophy</a:t>
          </a:r>
        </a:p>
      </dgm:t>
    </dgm:pt>
    <dgm:pt modelId="{F23BCFB5-660C-4375-B724-2FA7344F3DDE}" type="parTrans" cxnId="{7EF1DE12-5C9A-417D-B5C8-8EF8B244919B}">
      <dgm:prSet/>
      <dgm:spPr/>
      <dgm:t>
        <a:bodyPr/>
        <a:lstStyle/>
        <a:p>
          <a:endParaRPr lang="en-US"/>
        </a:p>
      </dgm:t>
    </dgm:pt>
    <dgm:pt modelId="{8218D37A-897A-4AAD-84B2-DB31EDCDE13E}" type="sibTrans" cxnId="{7EF1DE12-5C9A-417D-B5C8-8EF8B244919B}">
      <dgm:prSet/>
      <dgm:spPr/>
      <dgm:t>
        <a:bodyPr/>
        <a:lstStyle/>
        <a:p>
          <a:endParaRPr lang="en-US"/>
        </a:p>
      </dgm:t>
    </dgm:pt>
    <dgm:pt modelId="{B3483178-3E87-422B-85CA-B72E22B42A92}">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Intrinsic Muscle Weakness</a:t>
          </a:r>
        </a:p>
      </dgm:t>
    </dgm:pt>
    <dgm:pt modelId="{246B455B-0749-4735-948C-6F65DF64A43A}" type="parTrans" cxnId="{7F45EE43-F3C9-43CD-8DE3-8D622C24495F}">
      <dgm:prSet/>
      <dgm:spPr/>
      <dgm:t>
        <a:bodyPr/>
        <a:lstStyle/>
        <a:p>
          <a:endParaRPr lang="en-US"/>
        </a:p>
      </dgm:t>
    </dgm:pt>
    <dgm:pt modelId="{BA019831-1EA7-446D-A067-D5BEFA553DB0}" type="sibTrans" cxnId="{7F45EE43-F3C9-43CD-8DE3-8D622C24495F}">
      <dgm:prSet/>
      <dgm:spPr/>
      <dgm:t>
        <a:bodyPr/>
        <a:lstStyle/>
        <a:p>
          <a:endParaRPr lang="en-US"/>
        </a:p>
      </dgm:t>
    </dgm:pt>
    <dgm:pt modelId="{84163EDA-6193-4B6B-BBBF-23518388404D}">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Callus</a:t>
          </a:r>
        </a:p>
      </dgm:t>
    </dgm:pt>
    <dgm:pt modelId="{06D7CDA0-C260-4F79-B9B7-D6C6F6E43E8E}" type="parTrans" cxnId="{14048808-97A2-496F-ADD9-1C9154974DCE}">
      <dgm:prSet/>
      <dgm:spPr/>
      <dgm:t>
        <a:bodyPr/>
        <a:lstStyle/>
        <a:p>
          <a:endParaRPr lang="en-US"/>
        </a:p>
      </dgm:t>
    </dgm:pt>
    <dgm:pt modelId="{2213F8B0-8667-499A-91A4-76693209618E}" type="sibTrans" cxnId="{14048808-97A2-496F-ADD9-1C9154974DCE}">
      <dgm:prSet/>
      <dgm:spPr/>
      <dgm:t>
        <a:bodyPr/>
        <a:lstStyle/>
        <a:p>
          <a:endParaRPr lang="en-US"/>
        </a:p>
      </dgm:t>
    </dgm:pt>
    <dgm:pt modelId="{0A20F4D5-34B5-4D4A-9B8A-7347FA02B625}">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Abnormal Pressure Points</a:t>
          </a:r>
        </a:p>
      </dgm:t>
    </dgm:pt>
    <dgm:pt modelId="{82694825-D3EE-4888-9DCA-5D9863709A5A}" type="parTrans" cxnId="{A70C6ACC-75A5-46CC-A77F-39AD9B581C62}">
      <dgm:prSet/>
      <dgm:spPr/>
      <dgm:t>
        <a:bodyPr/>
        <a:lstStyle/>
        <a:p>
          <a:endParaRPr lang="en-US"/>
        </a:p>
      </dgm:t>
    </dgm:pt>
    <dgm:pt modelId="{BF6C494A-1983-4CD0-AFBC-D837EFD3EBBF}" type="sibTrans" cxnId="{A70C6ACC-75A5-46CC-A77F-39AD9B581C62}">
      <dgm:prSet/>
      <dgm:spPr/>
      <dgm:t>
        <a:bodyPr/>
        <a:lstStyle/>
        <a:p>
          <a:endParaRPr lang="en-US"/>
        </a:p>
      </dgm:t>
    </dgm:pt>
    <dgm:pt modelId="{F8CBF36C-392E-4A04-A55D-D356AC57CB3F}">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Various Foot Deformities</a:t>
          </a:r>
        </a:p>
      </dgm:t>
    </dgm:pt>
    <dgm:pt modelId="{562467A9-F9B9-442F-BE3E-3C0644ED2B4E}" type="parTrans" cxnId="{230B546B-AC61-4667-8E15-B1C99E60B592}">
      <dgm:prSet/>
      <dgm:spPr/>
      <dgm:t>
        <a:bodyPr/>
        <a:lstStyle/>
        <a:p>
          <a:endParaRPr lang="en-US"/>
        </a:p>
      </dgm:t>
    </dgm:pt>
    <dgm:pt modelId="{89B8B3A7-E32C-4FED-B398-B88762AC67C9}" type="sibTrans" cxnId="{230B546B-AC61-4667-8E15-B1C99E60B592}">
      <dgm:prSet/>
      <dgm:spPr/>
      <dgm:t>
        <a:bodyPr/>
        <a:lstStyle/>
        <a:p>
          <a:endParaRPr lang="en-US"/>
        </a:p>
      </dgm:t>
    </dgm:pt>
    <dgm:pt modelId="{79E07B42-3B24-45AB-B997-6B9BCF65E91F}">
      <dgm:prSet custT="1"/>
      <dgm:spPr>
        <a:solidFill>
          <a:schemeClr val="accent2"/>
        </a:solidFill>
      </dgm:spPr>
      <dgm:t>
        <a:bodyPr/>
        <a:lstStyle/>
        <a:p>
          <a:r>
            <a:rPr lang="en-US" sz="2600" dirty="0">
              <a:solidFill>
                <a:schemeClr val="tx1"/>
              </a:solidFill>
              <a:latin typeface="Times New Roman" pitchFamily="18" charset="0"/>
              <a:cs typeface="Times New Roman" pitchFamily="18" charset="0"/>
            </a:rPr>
            <a:t>Increased risk of injury </a:t>
          </a:r>
        </a:p>
      </dgm:t>
    </dgm:pt>
    <dgm:pt modelId="{2FF3AB59-3B37-4B0D-81CA-B147CB364487}" type="parTrans" cxnId="{E732FE72-4D48-4B22-81D6-4DC64806C552}">
      <dgm:prSet/>
      <dgm:spPr/>
    </dgm:pt>
    <dgm:pt modelId="{5DA5ADE7-2320-4F29-AB59-88D06BEA3D6B}" type="sibTrans" cxnId="{E732FE72-4D48-4B22-81D6-4DC64806C552}">
      <dgm:prSet/>
      <dgm:spPr/>
    </dgm:pt>
    <dgm:pt modelId="{CF635748-9C62-46D2-9C55-4A83D1C95E88}" type="pres">
      <dgm:prSet presAssocID="{AA9E693A-82A2-4B51-8354-8024125F83E8}" presName="Name0" presStyleCnt="0">
        <dgm:presLayoutVars>
          <dgm:dir/>
          <dgm:animLvl val="lvl"/>
          <dgm:resizeHandles val="exact"/>
        </dgm:presLayoutVars>
      </dgm:prSet>
      <dgm:spPr/>
    </dgm:pt>
    <dgm:pt modelId="{34F053DE-64FE-435F-AF5D-5F1AD233709B}" type="pres">
      <dgm:prSet presAssocID="{BEBE8A45-915C-49F0-B9FB-E44656304106}" presName="linNode" presStyleCnt="0"/>
      <dgm:spPr/>
    </dgm:pt>
    <dgm:pt modelId="{B3B62283-9652-4049-B3C2-AA2538675CC5}" type="pres">
      <dgm:prSet presAssocID="{BEBE8A45-915C-49F0-B9FB-E44656304106}" presName="parentText" presStyleLbl="node1" presStyleIdx="0" presStyleCnt="6" custScaleX="277778">
        <dgm:presLayoutVars>
          <dgm:chMax val="1"/>
          <dgm:bulletEnabled val="1"/>
        </dgm:presLayoutVars>
      </dgm:prSet>
      <dgm:spPr/>
    </dgm:pt>
    <dgm:pt modelId="{CB9D97E2-00D2-4686-B6E5-88F85B7080B8}" type="pres">
      <dgm:prSet presAssocID="{8218D37A-897A-4AAD-84B2-DB31EDCDE13E}" presName="sp" presStyleCnt="0"/>
      <dgm:spPr/>
    </dgm:pt>
    <dgm:pt modelId="{BFFFA602-5FF7-4A12-AF96-78B8997C01FD}" type="pres">
      <dgm:prSet presAssocID="{B3483178-3E87-422B-85CA-B72E22B42A92}" presName="linNode" presStyleCnt="0"/>
      <dgm:spPr/>
    </dgm:pt>
    <dgm:pt modelId="{DC8F6F32-FA92-489D-9084-C125FA76CFA6}" type="pres">
      <dgm:prSet presAssocID="{B3483178-3E87-422B-85CA-B72E22B42A92}" presName="parentText" presStyleLbl="node1" presStyleIdx="1" presStyleCnt="6" custScaleX="277778">
        <dgm:presLayoutVars>
          <dgm:chMax val="1"/>
          <dgm:bulletEnabled val="1"/>
        </dgm:presLayoutVars>
      </dgm:prSet>
      <dgm:spPr/>
    </dgm:pt>
    <dgm:pt modelId="{90479A5A-02E5-470C-9B25-782982DD8173}" type="pres">
      <dgm:prSet presAssocID="{BA019831-1EA7-446D-A067-D5BEFA553DB0}" presName="sp" presStyleCnt="0"/>
      <dgm:spPr/>
    </dgm:pt>
    <dgm:pt modelId="{A7F4A665-553C-4BAD-8DDC-B872BA11B808}" type="pres">
      <dgm:prSet presAssocID="{0A20F4D5-34B5-4D4A-9B8A-7347FA02B625}" presName="linNode" presStyleCnt="0"/>
      <dgm:spPr/>
    </dgm:pt>
    <dgm:pt modelId="{5BBAE0FE-4A5D-47FA-9D9C-C0BB364E049B}" type="pres">
      <dgm:prSet presAssocID="{0A20F4D5-34B5-4D4A-9B8A-7347FA02B625}" presName="parentText" presStyleLbl="node1" presStyleIdx="2" presStyleCnt="6" custScaleX="277778">
        <dgm:presLayoutVars>
          <dgm:chMax val="1"/>
          <dgm:bulletEnabled val="1"/>
        </dgm:presLayoutVars>
      </dgm:prSet>
      <dgm:spPr/>
    </dgm:pt>
    <dgm:pt modelId="{0219EE71-BCAA-4874-B58E-D45E2FA02026}" type="pres">
      <dgm:prSet presAssocID="{BF6C494A-1983-4CD0-AFBC-D837EFD3EBBF}" presName="sp" presStyleCnt="0"/>
      <dgm:spPr/>
    </dgm:pt>
    <dgm:pt modelId="{51B1F52C-4489-455D-9F13-ED0D982F34C5}" type="pres">
      <dgm:prSet presAssocID="{84163EDA-6193-4B6B-BBBF-23518388404D}" presName="linNode" presStyleCnt="0"/>
      <dgm:spPr/>
    </dgm:pt>
    <dgm:pt modelId="{1418D94D-3C69-4E38-9CB9-B6C08F2B201A}" type="pres">
      <dgm:prSet presAssocID="{84163EDA-6193-4B6B-BBBF-23518388404D}" presName="parentText" presStyleLbl="node1" presStyleIdx="3" presStyleCnt="6" custScaleX="277778">
        <dgm:presLayoutVars>
          <dgm:chMax val="1"/>
          <dgm:bulletEnabled val="1"/>
        </dgm:presLayoutVars>
      </dgm:prSet>
      <dgm:spPr/>
    </dgm:pt>
    <dgm:pt modelId="{D73A60C3-26C3-4D99-ADD8-E933D58AF424}" type="pres">
      <dgm:prSet presAssocID="{2213F8B0-8667-499A-91A4-76693209618E}" presName="sp" presStyleCnt="0"/>
      <dgm:spPr/>
    </dgm:pt>
    <dgm:pt modelId="{E5F2953C-040D-41ED-A6E5-2D6D67C920CB}" type="pres">
      <dgm:prSet presAssocID="{F8CBF36C-392E-4A04-A55D-D356AC57CB3F}" presName="linNode" presStyleCnt="0"/>
      <dgm:spPr/>
    </dgm:pt>
    <dgm:pt modelId="{B219AAE4-15FC-4035-95ED-9872523C0637}" type="pres">
      <dgm:prSet presAssocID="{F8CBF36C-392E-4A04-A55D-D356AC57CB3F}" presName="parentText" presStyleLbl="node1" presStyleIdx="4" presStyleCnt="6" custScaleX="277778">
        <dgm:presLayoutVars>
          <dgm:chMax val="1"/>
          <dgm:bulletEnabled val="1"/>
        </dgm:presLayoutVars>
      </dgm:prSet>
      <dgm:spPr/>
    </dgm:pt>
    <dgm:pt modelId="{0C1BEEF2-FD02-48A9-BE1D-543C1571E3E4}" type="pres">
      <dgm:prSet presAssocID="{89B8B3A7-E32C-4FED-B398-B88762AC67C9}" presName="sp" presStyleCnt="0"/>
      <dgm:spPr/>
    </dgm:pt>
    <dgm:pt modelId="{0283E1F2-60C1-4F02-8FC3-45E0E44278FA}" type="pres">
      <dgm:prSet presAssocID="{79E07B42-3B24-45AB-B997-6B9BCF65E91F}" presName="linNode" presStyleCnt="0"/>
      <dgm:spPr/>
    </dgm:pt>
    <dgm:pt modelId="{B9CA5B0A-0D21-45D3-8023-D7B7364770F6}" type="pres">
      <dgm:prSet presAssocID="{79E07B42-3B24-45AB-B997-6B9BCF65E91F}" presName="parentText" presStyleLbl="node1" presStyleIdx="5" presStyleCnt="6" custScaleX="275243">
        <dgm:presLayoutVars>
          <dgm:chMax val="1"/>
          <dgm:bulletEnabled val="1"/>
        </dgm:presLayoutVars>
      </dgm:prSet>
      <dgm:spPr/>
    </dgm:pt>
  </dgm:ptLst>
  <dgm:cxnLst>
    <dgm:cxn modelId="{14048808-97A2-496F-ADD9-1C9154974DCE}" srcId="{AA9E693A-82A2-4B51-8354-8024125F83E8}" destId="{84163EDA-6193-4B6B-BBBF-23518388404D}" srcOrd="3" destOrd="0" parTransId="{06D7CDA0-C260-4F79-B9B7-D6C6F6E43E8E}" sibTransId="{2213F8B0-8667-499A-91A4-76693209618E}"/>
    <dgm:cxn modelId="{3D45AA0C-7141-4569-A3D6-A886E8236BCB}" type="presOf" srcId="{F8CBF36C-392E-4A04-A55D-D356AC57CB3F}" destId="{B219AAE4-15FC-4035-95ED-9872523C0637}" srcOrd="0" destOrd="0" presId="urn:microsoft.com/office/officeart/2005/8/layout/vList5"/>
    <dgm:cxn modelId="{C55E3F0E-E95C-4740-AD04-30A789C85713}" type="presOf" srcId="{0A20F4D5-34B5-4D4A-9B8A-7347FA02B625}" destId="{5BBAE0FE-4A5D-47FA-9D9C-C0BB364E049B}" srcOrd="0" destOrd="0" presId="urn:microsoft.com/office/officeart/2005/8/layout/vList5"/>
    <dgm:cxn modelId="{D2658610-D5D4-4D0B-A93F-CF8B09DDE5AD}" type="presOf" srcId="{BEBE8A45-915C-49F0-B9FB-E44656304106}" destId="{B3B62283-9652-4049-B3C2-AA2538675CC5}" srcOrd="0" destOrd="0" presId="urn:microsoft.com/office/officeart/2005/8/layout/vList5"/>
    <dgm:cxn modelId="{7EF1DE12-5C9A-417D-B5C8-8EF8B244919B}" srcId="{AA9E693A-82A2-4B51-8354-8024125F83E8}" destId="{BEBE8A45-915C-49F0-B9FB-E44656304106}" srcOrd="0" destOrd="0" parTransId="{F23BCFB5-660C-4375-B724-2FA7344F3DDE}" sibTransId="{8218D37A-897A-4AAD-84B2-DB31EDCDE13E}"/>
    <dgm:cxn modelId="{D4DA1541-895A-4BFA-B163-C528EE658196}" type="presOf" srcId="{79E07B42-3B24-45AB-B997-6B9BCF65E91F}" destId="{B9CA5B0A-0D21-45D3-8023-D7B7364770F6}" srcOrd="0" destOrd="0" presId="urn:microsoft.com/office/officeart/2005/8/layout/vList5"/>
    <dgm:cxn modelId="{7F45EE43-F3C9-43CD-8DE3-8D622C24495F}" srcId="{AA9E693A-82A2-4B51-8354-8024125F83E8}" destId="{B3483178-3E87-422B-85CA-B72E22B42A92}" srcOrd="1" destOrd="0" parTransId="{246B455B-0749-4735-948C-6F65DF64A43A}" sibTransId="{BA019831-1EA7-446D-A067-D5BEFA553DB0}"/>
    <dgm:cxn modelId="{230B546B-AC61-4667-8E15-B1C99E60B592}" srcId="{AA9E693A-82A2-4B51-8354-8024125F83E8}" destId="{F8CBF36C-392E-4A04-A55D-D356AC57CB3F}" srcOrd="4" destOrd="0" parTransId="{562467A9-F9B9-442F-BE3E-3C0644ED2B4E}" sibTransId="{89B8B3A7-E32C-4FED-B398-B88762AC67C9}"/>
    <dgm:cxn modelId="{E732FE72-4D48-4B22-81D6-4DC64806C552}" srcId="{AA9E693A-82A2-4B51-8354-8024125F83E8}" destId="{79E07B42-3B24-45AB-B997-6B9BCF65E91F}" srcOrd="5" destOrd="0" parTransId="{2FF3AB59-3B37-4B0D-81CA-B147CB364487}" sibTransId="{5DA5ADE7-2320-4F29-AB59-88D06BEA3D6B}"/>
    <dgm:cxn modelId="{70FEF774-0798-4A19-90A0-5735DB1B005C}" type="presOf" srcId="{AA9E693A-82A2-4B51-8354-8024125F83E8}" destId="{CF635748-9C62-46D2-9C55-4A83D1C95E88}" srcOrd="0" destOrd="0" presId="urn:microsoft.com/office/officeart/2005/8/layout/vList5"/>
    <dgm:cxn modelId="{14ECA988-7AB1-4B8B-A4DB-7C18895ABE8A}" type="presOf" srcId="{84163EDA-6193-4B6B-BBBF-23518388404D}" destId="{1418D94D-3C69-4E38-9CB9-B6C08F2B201A}" srcOrd="0" destOrd="0" presId="urn:microsoft.com/office/officeart/2005/8/layout/vList5"/>
    <dgm:cxn modelId="{A70C6ACC-75A5-46CC-A77F-39AD9B581C62}" srcId="{AA9E693A-82A2-4B51-8354-8024125F83E8}" destId="{0A20F4D5-34B5-4D4A-9B8A-7347FA02B625}" srcOrd="2" destOrd="0" parTransId="{82694825-D3EE-4888-9DCA-5D9863709A5A}" sibTransId="{BF6C494A-1983-4CD0-AFBC-D837EFD3EBBF}"/>
    <dgm:cxn modelId="{EDDE52FB-2C45-4B2C-ABC9-D46C466ABCC5}" type="presOf" srcId="{B3483178-3E87-422B-85CA-B72E22B42A92}" destId="{DC8F6F32-FA92-489D-9084-C125FA76CFA6}" srcOrd="0" destOrd="0" presId="urn:microsoft.com/office/officeart/2005/8/layout/vList5"/>
    <dgm:cxn modelId="{517C12EE-EA9A-4142-8130-A7E7AED640E2}" type="presParOf" srcId="{CF635748-9C62-46D2-9C55-4A83D1C95E88}" destId="{34F053DE-64FE-435F-AF5D-5F1AD233709B}" srcOrd="0" destOrd="0" presId="urn:microsoft.com/office/officeart/2005/8/layout/vList5"/>
    <dgm:cxn modelId="{50F2014D-FD3C-4296-8398-47281A324566}" type="presParOf" srcId="{34F053DE-64FE-435F-AF5D-5F1AD233709B}" destId="{B3B62283-9652-4049-B3C2-AA2538675CC5}" srcOrd="0" destOrd="0" presId="urn:microsoft.com/office/officeart/2005/8/layout/vList5"/>
    <dgm:cxn modelId="{695390AA-C047-4D26-BD7E-A6493A0A26CD}" type="presParOf" srcId="{CF635748-9C62-46D2-9C55-4A83D1C95E88}" destId="{CB9D97E2-00D2-4686-B6E5-88F85B7080B8}" srcOrd="1" destOrd="0" presId="urn:microsoft.com/office/officeart/2005/8/layout/vList5"/>
    <dgm:cxn modelId="{C46A361E-AB0D-480F-9F1E-F65651B91DBE}" type="presParOf" srcId="{CF635748-9C62-46D2-9C55-4A83D1C95E88}" destId="{BFFFA602-5FF7-4A12-AF96-78B8997C01FD}" srcOrd="2" destOrd="0" presId="urn:microsoft.com/office/officeart/2005/8/layout/vList5"/>
    <dgm:cxn modelId="{4FE20FDF-12CB-437D-BAAE-EA9B426FDC4E}" type="presParOf" srcId="{BFFFA602-5FF7-4A12-AF96-78B8997C01FD}" destId="{DC8F6F32-FA92-489D-9084-C125FA76CFA6}" srcOrd="0" destOrd="0" presId="urn:microsoft.com/office/officeart/2005/8/layout/vList5"/>
    <dgm:cxn modelId="{8C7E7C84-F164-4E4C-932B-55AD6B76F093}" type="presParOf" srcId="{CF635748-9C62-46D2-9C55-4A83D1C95E88}" destId="{90479A5A-02E5-470C-9B25-782982DD8173}" srcOrd="3" destOrd="0" presId="urn:microsoft.com/office/officeart/2005/8/layout/vList5"/>
    <dgm:cxn modelId="{BA99FFCA-31F1-4211-A3A7-842E2CB280A6}" type="presParOf" srcId="{CF635748-9C62-46D2-9C55-4A83D1C95E88}" destId="{A7F4A665-553C-4BAD-8DDC-B872BA11B808}" srcOrd="4" destOrd="0" presId="urn:microsoft.com/office/officeart/2005/8/layout/vList5"/>
    <dgm:cxn modelId="{EF0A1718-DB58-45E4-A3B8-C5FC9A45C21D}" type="presParOf" srcId="{A7F4A665-553C-4BAD-8DDC-B872BA11B808}" destId="{5BBAE0FE-4A5D-47FA-9D9C-C0BB364E049B}" srcOrd="0" destOrd="0" presId="urn:microsoft.com/office/officeart/2005/8/layout/vList5"/>
    <dgm:cxn modelId="{55FB977A-D711-4820-AB94-650ED7158EA3}" type="presParOf" srcId="{CF635748-9C62-46D2-9C55-4A83D1C95E88}" destId="{0219EE71-BCAA-4874-B58E-D45E2FA02026}" srcOrd="5" destOrd="0" presId="urn:microsoft.com/office/officeart/2005/8/layout/vList5"/>
    <dgm:cxn modelId="{EE1C6935-C1D1-4305-85EE-37D7D6EE438F}" type="presParOf" srcId="{CF635748-9C62-46D2-9C55-4A83D1C95E88}" destId="{51B1F52C-4489-455D-9F13-ED0D982F34C5}" srcOrd="6" destOrd="0" presId="urn:microsoft.com/office/officeart/2005/8/layout/vList5"/>
    <dgm:cxn modelId="{44A33542-4B3F-4E02-82E5-437098EFBB5B}" type="presParOf" srcId="{51B1F52C-4489-455D-9F13-ED0D982F34C5}" destId="{1418D94D-3C69-4E38-9CB9-B6C08F2B201A}" srcOrd="0" destOrd="0" presId="urn:microsoft.com/office/officeart/2005/8/layout/vList5"/>
    <dgm:cxn modelId="{EB52E739-6B78-46E1-B078-5B486AF3DE1D}" type="presParOf" srcId="{CF635748-9C62-46D2-9C55-4A83D1C95E88}" destId="{D73A60C3-26C3-4D99-ADD8-E933D58AF424}" srcOrd="7" destOrd="0" presId="urn:microsoft.com/office/officeart/2005/8/layout/vList5"/>
    <dgm:cxn modelId="{FE359C7B-22CB-443B-9DD4-6E558450E442}" type="presParOf" srcId="{CF635748-9C62-46D2-9C55-4A83D1C95E88}" destId="{E5F2953C-040D-41ED-A6E5-2D6D67C920CB}" srcOrd="8" destOrd="0" presId="urn:microsoft.com/office/officeart/2005/8/layout/vList5"/>
    <dgm:cxn modelId="{F8C64074-CDAC-44D3-A4E0-B11BA435B839}" type="presParOf" srcId="{E5F2953C-040D-41ED-A6E5-2D6D67C920CB}" destId="{B219AAE4-15FC-4035-95ED-9872523C0637}" srcOrd="0" destOrd="0" presId="urn:microsoft.com/office/officeart/2005/8/layout/vList5"/>
    <dgm:cxn modelId="{D5B2B2FF-60A6-4105-AF11-672DD9DCF5E1}" type="presParOf" srcId="{CF635748-9C62-46D2-9C55-4A83D1C95E88}" destId="{0C1BEEF2-FD02-48A9-BE1D-543C1571E3E4}" srcOrd="9" destOrd="0" presId="urn:microsoft.com/office/officeart/2005/8/layout/vList5"/>
    <dgm:cxn modelId="{26AA4837-45BC-4B92-9CF5-923C88B83987}" type="presParOf" srcId="{CF635748-9C62-46D2-9C55-4A83D1C95E88}" destId="{0283E1F2-60C1-4F02-8FC3-45E0E44278FA}" srcOrd="10" destOrd="0" presId="urn:microsoft.com/office/officeart/2005/8/layout/vList5"/>
    <dgm:cxn modelId="{FA97F571-7099-48F2-9292-F00C34E8502C}" type="presParOf" srcId="{0283E1F2-60C1-4F02-8FC3-45E0E44278FA}" destId="{B9CA5B0A-0D21-45D3-8023-D7B7364770F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4F875-DF12-4E55-9D53-B871BD9242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7B5AF6-5C69-4225-83DF-77D559F4BD5E}">
      <dgm:prSet custT="1"/>
      <dgm:spPr>
        <a:solidFill>
          <a:schemeClr val="accent2"/>
        </a:solidFill>
      </dgm:spPr>
      <dgm:t>
        <a:bodyPr/>
        <a:lstStyle/>
        <a:p>
          <a:r>
            <a:rPr lang="en-US" sz="2600" dirty="0">
              <a:solidFill>
                <a:schemeClr val="tx1"/>
              </a:solidFill>
              <a:latin typeface="Times New Roman" pitchFamily="18" charset="0"/>
              <a:cs typeface="Times New Roman" pitchFamily="18" charset="0"/>
            </a:rPr>
            <a:t>Making foot more susceptible to infection.</a:t>
          </a:r>
        </a:p>
      </dgm:t>
    </dgm:pt>
    <dgm:pt modelId="{B5DF71ED-7D3F-4854-9BBA-A05F512F27E8}" type="sibTrans" cxnId="{24380AB1-34E6-4668-8329-D4CFC7128611}">
      <dgm:prSet/>
      <dgm:spPr/>
      <dgm:t>
        <a:bodyPr/>
        <a:lstStyle/>
        <a:p>
          <a:endParaRPr lang="en-US"/>
        </a:p>
      </dgm:t>
    </dgm:pt>
    <dgm:pt modelId="{0658F067-1E34-4AF0-8658-F7CD6B2C6F16}" type="parTrans" cxnId="{24380AB1-34E6-4668-8329-D4CFC7128611}">
      <dgm:prSet/>
      <dgm:spPr/>
      <dgm:t>
        <a:bodyPr/>
        <a:lstStyle/>
        <a:p>
          <a:endParaRPr lang="en-US"/>
        </a:p>
      </dgm:t>
    </dgm:pt>
    <dgm:pt modelId="{8F03E081-B06A-4946-A39A-C0D9DD9595BA}">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Fissuring of Skin</a:t>
          </a:r>
        </a:p>
      </dgm:t>
    </dgm:pt>
    <dgm:pt modelId="{3865768C-A18E-4943-A365-B293875EC78F}" type="sibTrans" cxnId="{EE2349BD-7A94-4D82-A9C1-4E4A64E1A52E}">
      <dgm:prSet/>
      <dgm:spPr/>
      <dgm:t>
        <a:bodyPr/>
        <a:lstStyle/>
        <a:p>
          <a:endParaRPr lang="en-US"/>
        </a:p>
      </dgm:t>
    </dgm:pt>
    <dgm:pt modelId="{76035636-A778-4FCB-A60E-3D8DD6156A7A}" type="parTrans" cxnId="{EE2349BD-7A94-4D82-A9C1-4E4A64E1A52E}">
      <dgm:prSet/>
      <dgm:spPr/>
      <dgm:t>
        <a:bodyPr/>
        <a:lstStyle/>
        <a:p>
          <a:endParaRPr lang="en-US"/>
        </a:p>
      </dgm:t>
    </dgm:pt>
    <dgm:pt modelId="{8EA65AF6-D63F-433D-B95E-2678C30053C9}">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Drying of skin</a:t>
          </a:r>
        </a:p>
      </dgm:t>
    </dgm:pt>
    <dgm:pt modelId="{8FA3EA53-3C1C-4037-88C4-FE5DC2FC4DCF}" type="sibTrans" cxnId="{E44C62BE-762C-4B36-9D71-B25397DC96C9}">
      <dgm:prSet/>
      <dgm:spPr/>
      <dgm:t>
        <a:bodyPr/>
        <a:lstStyle/>
        <a:p>
          <a:endParaRPr lang="en-US"/>
        </a:p>
      </dgm:t>
    </dgm:pt>
    <dgm:pt modelId="{CC73F519-2BE1-493F-BD97-AF23D1568A0A}" type="parTrans" cxnId="{E44C62BE-762C-4B36-9D71-B25397DC96C9}">
      <dgm:prSet/>
      <dgm:spPr/>
      <dgm:t>
        <a:bodyPr/>
        <a:lstStyle/>
        <a:p>
          <a:endParaRPr lang="en-US"/>
        </a:p>
      </dgm:t>
    </dgm:pt>
    <dgm:pt modelId="{60158FC0-0BA6-407F-BB30-C3F8043B4A1D}">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Reduced Sweating</a:t>
          </a:r>
        </a:p>
      </dgm:t>
    </dgm:pt>
    <dgm:pt modelId="{9C2B2B6F-235D-4979-A4B0-C36EAD63CF34}" type="sibTrans" cxnId="{156071B9-392E-46D3-9F2D-B7CD6AB82B49}">
      <dgm:prSet/>
      <dgm:spPr/>
      <dgm:t>
        <a:bodyPr/>
        <a:lstStyle/>
        <a:p>
          <a:endParaRPr lang="en-US"/>
        </a:p>
      </dgm:t>
    </dgm:pt>
    <dgm:pt modelId="{D11CCD76-7EAE-4792-A470-586EFDC014BF}" type="parTrans" cxnId="{156071B9-392E-46D3-9F2D-B7CD6AB82B49}">
      <dgm:prSet/>
      <dgm:spPr/>
      <dgm:t>
        <a:bodyPr/>
        <a:lstStyle/>
        <a:p>
          <a:endParaRPr lang="en-US"/>
        </a:p>
      </dgm:t>
    </dgm:pt>
    <dgm:pt modelId="{84DF3A63-A812-429F-A60C-82109067ADE7}">
      <dgm:prSet custT="1"/>
      <dgm:spPr>
        <a:solidFill>
          <a:schemeClr val="bg2">
            <a:lumMod val="75000"/>
          </a:schemeClr>
        </a:solidFill>
      </dgm:spPr>
      <dgm:t>
        <a:bodyPr/>
        <a:lstStyle/>
        <a:p>
          <a:r>
            <a:rPr lang="en-US" sz="2600" dirty="0">
              <a:solidFill>
                <a:schemeClr val="tx1"/>
              </a:solidFill>
              <a:latin typeface="Times New Roman" pitchFamily="18" charset="0"/>
              <a:cs typeface="Times New Roman" pitchFamily="18" charset="0"/>
            </a:rPr>
            <a:t>Sympathetic Dysfunction</a:t>
          </a:r>
        </a:p>
      </dgm:t>
    </dgm:pt>
    <dgm:pt modelId="{872CFE8B-AD47-4A12-A4C8-BEEA77B195F5}" type="sibTrans" cxnId="{9D00DCE6-F0AA-407B-B5D0-A0DC7EA89A75}">
      <dgm:prSet/>
      <dgm:spPr/>
      <dgm:t>
        <a:bodyPr/>
        <a:lstStyle/>
        <a:p>
          <a:endParaRPr lang="en-US"/>
        </a:p>
      </dgm:t>
    </dgm:pt>
    <dgm:pt modelId="{71E2A2DF-5D85-4066-8A76-56A276C1F2EB}" type="parTrans" cxnId="{9D00DCE6-F0AA-407B-B5D0-A0DC7EA89A75}">
      <dgm:prSet/>
      <dgm:spPr/>
      <dgm:t>
        <a:bodyPr/>
        <a:lstStyle/>
        <a:p>
          <a:endParaRPr lang="en-US"/>
        </a:p>
      </dgm:t>
    </dgm:pt>
    <dgm:pt modelId="{577F0171-646D-463D-83FA-8032E40B9C43}" type="pres">
      <dgm:prSet presAssocID="{9714F875-DF12-4E55-9D53-B871BD924290}" presName="Name0" presStyleCnt="0">
        <dgm:presLayoutVars>
          <dgm:dir/>
          <dgm:animLvl val="lvl"/>
          <dgm:resizeHandles val="exact"/>
        </dgm:presLayoutVars>
      </dgm:prSet>
      <dgm:spPr/>
    </dgm:pt>
    <dgm:pt modelId="{9F71E231-A033-40D7-9676-F88746C47837}" type="pres">
      <dgm:prSet presAssocID="{84DF3A63-A812-429F-A60C-82109067ADE7}" presName="linNode" presStyleCnt="0"/>
      <dgm:spPr/>
    </dgm:pt>
    <dgm:pt modelId="{56CE1B97-D4F0-4CA4-B6CB-026803B814C4}" type="pres">
      <dgm:prSet presAssocID="{84DF3A63-A812-429F-A60C-82109067ADE7}" presName="parentText" presStyleLbl="node1" presStyleIdx="0" presStyleCnt="5" custScaleX="277778">
        <dgm:presLayoutVars>
          <dgm:chMax val="1"/>
          <dgm:bulletEnabled val="1"/>
        </dgm:presLayoutVars>
      </dgm:prSet>
      <dgm:spPr/>
    </dgm:pt>
    <dgm:pt modelId="{0E04FC66-B525-408C-B76A-1FE9C8906F66}" type="pres">
      <dgm:prSet presAssocID="{872CFE8B-AD47-4A12-A4C8-BEEA77B195F5}" presName="sp" presStyleCnt="0"/>
      <dgm:spPr/>
    </dgm:pt>
    <dgm:pt modelId="{6EEFECE3-478C-470F-82F4-10D9045AAA38}" type="pres">
      <dgm:prSet presAssocID="{60158FC0-0BA6-407F-BB30-C3F8043B4A1D}" presName="linNode" presStyleCnt="0"/>
      <dgm:spPr/>
    </dgm:pt>
    <dgm:pt modelId="{0E2F1877-516F-4E75-A80E-FC5A837ACC89}" type="pres">
      <dgm:prSet presAssocID="{60158FC0-0BA6-407F-BB30-C3F8043B4A1D}" presName="parentText" presStyleLbl="node1" presStyleIdx="1" presStyleCnt="5" custScaleX="277778">
        <dgm:presLayoutVars>
          <dgm:chMax val="1"/>
          <dgm:bulletEnabled val="1"/>
        </dgm:presLayoutVars>
      </dgm:prSet>
      <dgm:spPr/>
    </dgm:pt>
    <dgm:pt modelId="{F9FA3515-E084-4102-8A63-EFD71821AC43}" type="pres">
      <dgm:prSet presAssocID="{9C2B2B6F-235D-4979-A4B0-C36EAD63CF34}" presName="sp" presStyleCnt="0"/>
      <dgm:spPr/>
    </dgm:pt>
    <dgm:pt modelId="{2406713D-3255-4A46-9ACA-061658C4E1AF}" type="pres">
      <dgm:prSet presAssocID="{8EA65AF6-D63F-433D-B95E-2678C30053C9}" presName="linNode" presStyleCnt="0"/>
      <dgm:spPr/>
    </dgm:pt>
    <dgm:pt modelId="{CBE338F2-2A89-4481-AFCD-BEFD84F82741}" type="pres">
      <dgm:prSet presAssocID="{8EA65AF6-D63F-433D-B95E-2678C30053C9}" presName="parentText" presStyleLbl="node1" presStyleIdx="2" presStyleCnt="5" custScaleX="277778">
        <dgm:presLayoutVars>
          <dgm:chMax val="1"/>
          <dgm:bulletEnabled val="1"/>
        </dgm:presLayoutVars>
      </dgm:prSet>
      <dgm:spPr/>
    </dgm:pt>
    <dgm:pt modelId="{9A2BC098-1C87-439E-BE71-D3AF50B9E0D1}" type="pres">
      <dgm:prSet presAssocID="{8FA3EA53-3C1C-4037-88C4-FE5DC2FC4DCF}" presName="sp" presStyleCnt="0"/>
      <dgm:spPr/>
    </dgm:pt>
    <dgm:pt modelId="{33EEEA69-1EBB-4BF0-A564-263A8FDE540E}" type="pres">
      <dgm:prSet presAssocID="{8F03E081-B06A-4946-A39A-C0D9DD9595BA}" presName="linNode" presStyleCnt="0"/>
      <dgm:spPr/>
    </dgm:pt>
    <dgm:pt modelId="{86286E18-9766-4E9D-9AE4-D03DAC33A1D7}" type="pres">
      <dgm:prSet presAssocID="{8F03E081-B06A-4946-A39A-C0D9DD9595BA}" presName="parentText" presStyleLbl="node1" presStyleIdx="3" presStyleCnt="5" custScaleX="277778">
        <dgm:presLayoutVars>
          <dgm:chMax val="1"/>
          <dgm:bulletEnabled val="1"/>
        </dgm:presLayoutVars>
      </dgm:prSet>
      <dgm:spPr/>
    </dgm:pt>
    <dgm:pt modelId="{E827955D-0CC8-4FB9-9741-14A8614EDE21}" type="pres">
      <dgm:prSet presAssocID="{3865768C-A18E-4943-A365-B293875EC78F}" presName="sp" presStyleCnt="0"/>
      <dgm:spPr/>
    </dgm:pt>
    <dgm:pt modelId="{8B9D2E1B-28D6-4553-A889-7D762596D430}" type="pres">
      <dgm:prSet presAssocID="{337B5AF6-5C69-4225-83DF-77D559F4BD5E}" presName="linNode" presStyleCnt="0"/>
      <dgm:spPr/>
    </dgm:pt>
    <dgm:pt modelId="{149E1DDC-BA81-4FCD-977D-1F3F3226BC72}" type="pres">
      <dgm:prSet presAssocID="{337B5AF6-5C69-4225-83DF-77D559F4BD5E}" presName="parentText" presStyleLbl="node1" presStyleIdx="4" presStyleCnt="5" custScaleX="277778">
        <dgm:presLayoutVars>
          <dgm:chMax val="1"/>
          <dgm:bulletEnabled val="1"/>
        </dgm:presLayoutVars>
      </dgm:prSet>
      <dgm:spPr/>
    </dgm:pt>
  </dgm:ptLst>
  <dgm:cxnLst>
    <dgm:cxn modelId="{A57C9B29-1A72-4A8B-BF9D-47246D4DC41B}" type="presOf" srcId="{8F03E081-B06A-4946-A39A-C0D9DD9595BA}" destId="{86286E18-9766-4E9D-9AE4-D03DAC33A1D7}" srcOrd="0" destOrd="0" presId="urn:microsoft.com/office/officeart/2005/8/layout/vList5"/>
    <dgm:cxn modelId="{574BD92A-F1AF-4CC7-9FC8-AE0686567DB5}" type="presOf" srcId="{60158FC0-0BA6-407F-BB30-C3F8043B4A1D}" destId="{0E2F1877-516F-4E75-A80E-FC5A837ACC89}" srcOrd="0" destOrd="0" presId="urn:microsoft.com/office/officeart/2005/8/layout/vList5"/>
    <dgm:cxn modelId="{C040DD79-8BAB-4AD4-BFB1-6B66B5CC9F29}" type="presOf" srcId="{9714F875-DF12-4E55-9D53-B871BD924290}" destId="{577F0171-646D-463D-83FA-8032E40B9C43}" srcOrd="0" destOrd="0" presId="urn:microsoft.com/office/officeart/2005/8/layout/vList5"/>
    <dgm:cxn modelId="{FD91B7A4-9357-4832-AEA1-CF1EEE6669D8}" type="presOf" srcId="{337B5AF6-5C69-4225-83DF-77D559F4BD5E}" destId="{149E1DDC-BA81-4FCD-977D-1F3F3226BC72}" srcOrd="0" destOrd="0" presId="urn:microsoft.com/office/officeart/2005/8/layout/vList5"/>
    <dgm:cxn modelId="{24380AB1-34E6-4668-8329-D4CFC7128611}" srcId="{9714F875-DF12-4E55-9D53-B871BD924290}" destId="{337B5AF6-5C69-4225-83DF-77D559F4BD5E}" srcOrd="4" destOrd="0" parTransId="{0658F067-1E34-4AF0-8658-F7CD6B2C6F16}" sibTransId="{B5DF71ED-7D3F-4854-9BBA-A05F512F27E8}"/>
    <dgm:cxn modelId="{156071B9-392E-46D3-9F2D-B7CD6AB82B49}" srcId="{9714F875-DF12-4E55-9D53-B871BD924290}" destId="{60158FC0-0BA6-407F-BB30-C3F8043B4A1D}" srcOrd="1" destOrd="0" parTransId="{D11CCD76-7EAE-4792-A470-586EFDC014BF}" sibTransId="{9C2B2B6F-235D-4979-A4B0-C36EAD63CF34}"/>
    <dgm:cxn modelId="{EE2349BD-7A94-4D82-A9C1-4E4A64E1A52E}" srcId="{9714F875-DF12-4E55-9D53-B871BD924290}" destId="{8F03E081-B06A-4946-A39A-C0D9DD9595BA}" srcOrd="3" destOrd="0" parTransId="{76035636-A778-4FCB-A60E-3D8DD6156A7A}" sibTransId="{3865768C-A18E-4943-A365-B293875EC78F}"/>
    <dgm:cxn modelId="{E44C62BE-762C-4B36-9D71-B25397DC96C9}" srcId="{9714F875-DF12-4E55-9D53-B871BD924290}" destId="{8EA65AF6-D63F-433D-B95E-2678C30053C9}" srcOrd="2" destOrd="0" parTransId="{CC73F519-2BE1-493F-BD97-AF23D1568A0A}" sibTransId="{8FA3EA53-3C1C-4037-88C4-FE5DC2FC4DCF}"/>
    <dgm:cxn modelId="{C2D241CA-2245-4C17-87CD-FCF794A59A54}" type="presOf" srcId="{84DF3A63-A812-429F-A60C-82109067ADE7}" destId="{56CE1B97-D4F0-4CA4-B6CB-026803B814C4}" srcOrd="0" destOrd="0" presId="urn:microsoft.com/office/officeart/2005/8/layout/vList5"/>
    <dgm:cxn modelId="{9D00DCE6-F0AA-407B-B5D0-A0DC7EA89A75}" srcId="{9714F875-DF12-4E55-9D53-B871BD924290}" destId="{84DF3A63-A812-429F-A60C-82109067ADE7}" srcOrd="0" destOrd="0" parTransId="{71E2A2DF-5D85-4066-8A76-56A276C1F2EB}" sibTransId="{872CFE8B-AD47-4A12-A4C8-BEEA77B195F5}"/>
    <dgm:cxn modelId="{0C8737E7-844C-4218-9541-506AF483B6FF}" type="presOf" srcId="{8EA65AF6-D63F-433D-B95E-2678C30053C9}" destId="{CBE338F2-2A89-4481-AFCD-BEFD84F82741}" srcOrd="0" destOrd="0" presId="urn:microsoft.com/office/officeart/2005/8/layout/vList5"/>
    <dgm:cxn modelId="{018101F9-0B2C-4F71-ABE3-63B0D9AC2299}" type="presParOf" srcId="{577F0171-646D-463D-83FA-8032E40B9C43}" destId="{9F71E231-A033-40D7-9676-F88746C47837}" srcOrd="0" destOrd="0" presId="urn:microsoft.com/office/officeart/2005/8/layout/vList5"/>
    <dgm:cxn modelId="{9A3FC149-2A22-4EBC-8F7D-99F569DAFF79}" type="presParOf" srcId="{9F71E231-A033-40D7-9676-F88746C47837}" destId="{56CE1B97-D4F0-4CA4-B6CB-026803B814C4}" srcOrd="0" destOrd="0" presId="urn:microsoft.com/office/officeart/2005/8/layout/vList5"/>
    <dgm:cxn modelId="{F4494C4F-A29F-4E5A-90ED-9ECDABBA5E01}" type="presParOf" srcId="{577F0171-646D-463D-83FA-8032E40B9C43}" destId="{0E04FC66-B525-408C-B76A-1FE9C8906F66}" srcOrd="1" destOrd="0" presId="urn:microsoft.com/office/officeart/2005/8/layout/vList5"/>
    <dgm:cxn modelId="{B257432B-AC50-467A-BA28-07779D51D25A}" type="presParOf" srcId="{577F0171-646D-463D-83FA-8032E40B9C43}" destId="{6EEFECE3-478C-470F-82F4-10D9045AAA38}" srcOrd="2" destOrd="0" presId="urn:microsoft.com/office/officeart/2005/8/layout/vList5"/>
    <dgm:cxn modelId="{C08B322C-C7C5-41EB-8974-52886ABC0339}" type="presParOf" srcId="{6EEFECE3-478C-470F-82F4-10D9045AAA38}" destId="{0E2F1877-516F-4E75-A80E-FC5A837ACC89}" srcOrd="0" destOrd="0" presId="urn:microsoft.com/office/officeart/2005/8/layout/vList5"/>
    <dgm:cxn modelId="{0A78749B-16A3-416A-BAD5-9B1FD92B5D88}" type="presParOf" srcId="{577F0171-646D-463D-83FA-8032E40B9C43}" destId="{F9FA3515-E084-4102-8A63-EFD71821AC43}" srcOrd="3" destOrd="0" presId="urn:microsoft.com/office/officeart/2005/8/layout/vList5"/>
    <dgm:cxn modelId="{BFBE9535-8E41-4549-B573-8ED0E6142BC2}" type="presParOf" srcId="{577F0171-646D-463D-83FA-8032E40B9C43}" destId="{2406713D-3255-4A46-9ACA-061658C4E1AF}" srcOrd="4" destOrd="0" presId="urn:microsoft.com/office/officeart/2005/8/layout/vList5"/>
    <dgm:cxn modelId="{9DA6E830-D347-4FCB-9A48-9576A50DF7EB}" type="presParOf" srcId="{2406713D-3255-4A46-9ACA-061658C4E1AF}" destId="{CBE338F2-2A89-4481-AFCD-BEFD84F82741}" srcOrd="0" destOrd="0" presId="urn:microsoft.com/office/officeart/2005/8/layout/vList5"/>
    <dgm:cxn modelId="{382C6363-E186-4BB1-AE99-134E0E94A661}" type="presParOf" srcId="{577F0171-646D-463D-83FA-8032E40B9C43}" destId="{9A2BC098-1C87-439E-BE71-D3AF50B9E0D1}" srcOrd="5" destOrd="0" presId="urn:microsoft.com/office/officeart/2005/8/layout/vList5"/>
    <dgm:cxn modelId="{E1EB0391-CE57-4A9C-A8F4-6344CA4E89F6}" type="presParOf" srcId="{577F0171-646D-463D-83FA-8032E40B9C43}" destId="{33EEEA69-1EBB-4BF0-A564-263A8FDE540E}" srcOrd="6" destOrd="0" presId="urn:microsoft.com/office/officeart/2005/8/layout/vList5"/>
    <dgm:cxn modelId="{034FF8CA-1897-4496-8B38-1D4375957F45}" type="presParOf" srcId="{33EEEA69-1EBB-4BF0-A564-263A8FDE540E}" destId="{86286E18-9766-4E9D-9AE4-D03DAC33A1D7}" srcOrd="0" destOrd="0" presId="urn:microsoft.com/office/officeart/2005/8/layout/vList5"/>
    <dgm:cxn modelId="{5261AEF7-2E45-4455-9F3B-8704B1B19CA1}" type="presParOf" srcId="{577F0171-646D-463D-83FA-8032E40B9C43}" destId="{E827955D-0CC8-4FB9-9741-14A8614EDE21}" srcOrd="7" destOrd="0" presId="urn:microsoft.com/office/officeart/2005/8/layout/vList5"/>
    <dgm:cxn modelId="{750D4F66-D794-4FD9-8155-B9FE92F4A478}" type="presParOf" srcId="{577F0171-646D-463D-83FA-8032E40B9C43}" destId="{8B9D2E1B-28D6-4553-A889-7D762596D430}" srcOrd="8" destOrd="0" presId="urn:microsoft.com/office/officeart/2005/8/layout/vList5"/>
    <dgm:cxn modelId="{3BA3A284-5D44-4002-95C1-01C8E762BA22}" type="presParOf" srcId="{8B9D2E1B-28D6-4553-A889-7D762596D430}" destId="{149E1DDC-BA81-4FCD-977D-1F3F3226BC7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7A9B6-A1A1-4F82-8CBA-9319F1171F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01C75F7-AA42-4484-A119-1081682486F4}">
      <dgm:prSet custT="1"/>
      <dgm:spPr>
        <a:solidFill>
          <a:schemeClr val="bg2">
            <a:lumMod val="75000"/>
          </a:schemeClr>
        </a:solidFill>
        <a:ln>
          <a:solidFill>
            <a:schemeClr val="bg2">
              <a:lumMod val="75000"/>
            </a:schemeClr>
          </a:solidFill>
        </a:ln>
      </dgm:spPr>
      <dgm:t>
        <a:bodyPr/>
        <a:lstStyle/>
        <a:p>
          <a:pPr rtl="0"/>
          <a:r>
            <a:rPr lang="en-US" sz="2600" dirty="0">
              <a:solidFill>
                <a:schemeClr val="tx1"/>
              </a:solidFill>
              <a:latin typeface="Times New Roman" pitchFamily="18" charset="0"/>
              <a:cs typeface="Times New Roman" pitchFamily="18" charset="0"/>
            </a:rPr>
            <a:t>Paresis of small muscles of the foot</a:t>
          </a:r>
        </a:p>
      </dgm:t>
    </dgm:pt>
    <dgm:pt modelId="{F484B361-CCED-4066-A45C-499FC73EA37B}" type="parTrans" cxnId="{1029CB19-97A4-425E-BED4-AB659343E4B4}">
      <dgm:prSet/>
      <dgm:spPr/>
      <dgm:t>
        <a:bodyPr/>
        <a:lstStyle/>
        <a:p>
          <a:endParaRPr lang="en-US"/>
        </a:p>
      </dgm:t>
    </dgm:pt>
    <dgm:pt modelId="{A6C4BEBB-41C7-4868-ACA5-0A67F9C8A7BF}" type="sibTrans" cxnId="{1029CB19-97A4-425E-BED4-AB659343E4B4}">
      <dgm:prSet/>
      <dgm:spPr/>
      <dgm:t>
        <a:bodyPr/>
        <a:lstStyle/>
        <a:p>
          <a:endParaRPr lang="en-US"/>
        </a:p>
      </dgm:t>
    </dgm:pt>
    <dgm:pt modelId="{48C88E69-DB8C-4753-8E43-F47F706C6072}">
      <dgm:prSet custT="1"/>
      <dgm:spPr>
        <a:solidFill>
          <a:schemeClr val="bg2">
            <a:lumMod val="75000"/>
          </a:schemeClr>
        </a:solidFill>
      </dgm:spPr>
      <dgm:t>
        <a:bodyPr/>
        <a:lstStyle/>
        <a:p>
          <a:pPr rtl="0"/>
          <a:r>
            <a:rPr lang="en-US" sz="2600" dirty="0">
              <a:solidFill>
                <a:schemeClr val="tx1"/>
              </a:solidFill>
              <a:latin typeface="Times New Roman" pitchFamily="18" charset="0"/>
              <a:cs typeface="Times New Roman" pitchFamily="18" charset="0"/>
            </a:rPr>
            <a:t>Abnormal pressure points</a:t>
          </a:r>
        </a:p>
      </dgm:t>
    </dgm:pt>
    <dgm:pt modelId="{DD5B5AD9-A848-4B6C-9242-7D3C0BCD5236}" type="parTrans" cxnId="{89767324-8335-406E-A437-71A9918368CB}">
      <dgm:prSet/>
      <dgm:spPr/>
      <dgm:t>
        <a:bodyPr/>
        <a:lstStyle/>
        <a:p>
          <a:endParaRPr lang="en-US"/>
        </a:p>
      </dgm:t>
    </dgm:pt>
    <dgm:pt modelId="{AA513BED-2943-4B0D-AB54-7DE7EF3F09EA}" type="sibTrans" cxnId="{89767324-8335-406E-A437-71A9918368CB}">
      <dgm:prSet/>
      <dgm:spPr/>
      <dgm:t>
        <a:bodyPr/>
        <a:lstStyle/>
        <a:p>
          <a:endParaRPr lang="en-US"/>
        </a:p>
      </dgm:t>
    </dgm:pt>
    <dgm:pt modelId="{0CDC1A6C-3EE9-43FC-BD4E-D20ED0131DDB}">
      <dgm:prSet custT="1"/>
      <dgm:spPr>
        <a:solidFill>
          <a:schemeClr val="bg2">
            <a:lumMod val="75000"/>
          </a:schemeClr>
        </a:solidFill>
      </dgm:spPr>
      <dgm:t>
        <a:bodyPr/>
        <a:lstStyle/>
        <a:p>
          <a:pPr rtl="0"/>
          <a:r>
            <a:rPr lang="en-US" sz="2600" dirty="0">
              <a:solidFill>
                <a:schemeClr val="tx1"/>
              </a:solidFill>
              <a:latin typeface="Times New Roman" pitchFamily="18" charset="0"/>
              <a:cs typeface="Times New Roman" pitchFamily="18" charset="0"/>
            </a:rPr>
            <a:t>Callus formation</a:t>
          </a:r>
        </a:p>
      </dgm:t>
    </dgm:pt>
    <dgm:pt modelId="{7EA30104-3026-4A04-9732-D4838BFE6E52}" type="parTrans" cxnId="{132787EB-9FF1-4744-BDC3-32A25B87AF7B}">
      <dgm:prSet/>
      <dgm:spPr/>
      <dgm:t>
        <a:bodyPr/>
        <a:lstStyle/>
        <a:p>
          <a:endParaRPr lang="en-US"/>
        </a:p>
      </dgm:t>
    </dgm:pt>
    <dgm:pt modelId="{E6857B6D-2DFE-4DD0-B72D-17A39860B92E}" type="sibTrans" cxnId="{132787EB-9FF1-4744-BDC3-32A25B87AF7B}">
      <dgm:prSet/>
      <dgm:spPr/>
      <dgm:t>
        <a:bodyPr/>
        <a:lstStyle/>
        <a:p>
          <a:endParaRPr lang="en-US"/>
        </a:p>
      </dgm:t>
    </dgm:pt>
    <dgm:pt modelId="{788C7E2E-B315-475D-885C-3519F72D8FAB}">
      <dgm:prSet custT="1"/>
      <dgm:spPr>
        <a:solidFill>
          <a:schemeClr val="bg2">
            <a:lumMod val="75000"/>
          </a:schemeClr>
        </a:solidFill>
      </dgm:spPr>
      <dgm:t>
        <a:bodyPr/>
        <a:lstStyle/>
        <a:p>
          <a:pPr rtl="0"/>
          <a:r>
            <a:rPr lang="en-US" sz="2600" dirty="0">
              <a:solidFill>
                <a:schemeClr val="tx1"/>
              </a:solidFill>
              <a:latin typeface="Times New Roman" pitchFamily="18" charset="0"/>
              <a:cs typeface="Times New Roman" pitchFamily="18" charset="0"/>
            </a:rPr>
            <a:t>Increased body weight</a:t>
          </a:r>
        </a:p>
      </dgm:t>
    </dgm:pt>
    <dgm:pt modelId="{29F63B5C-0420-450D-B816-3C0FC058F005}" type="parTrans" cxnId="{FC39352B-A6AD-442F-8D35-ED992D313C86}">
      <dgm:prSet/>
      <dgm:spPr/>
      <dgm:t>
        <a:bodyPr/>
        <a:lstStyle/>
        <a:p>
          <a:endParaRPr lang="en-US"/>
        </a:p>
      </dgm:t>
    </dgm:pt>
    <dgm:pt modelId="{5C3D122E-8E10-42E2-AE25-A1BF85CBD5E3}" type="sibTrans" cxnId="{FC39352B-A6AD-442F-8D35-ED992D313C86}">
      <dgm:prSet/>
      <dgm:spPr/>
      <dgm:t>
        <a:bodyPr/>
        <a:lstStyle/>
        <a:p>
          <a:endParaRPr lang="en-US"/>
        </a:p>
      </dgm:t>
    </dgm:pt>
    <dgm:pt modelId="{4A525A04-E845-4178-A6FE-DFF0BF39F715}">
      <dgm:prSet custT="1"/>
      <dgm:spPr>
        <a:solidFill>
          <a:schemeClr val="bg2">
            <a:lumMod val="75000"/>
          </a:schemeClr>
        </a:solidFill>
      </dgm:spPr>
      <dgm:t>
        <a:bodyPr/>
        <a:lstStyle/>
        <a:p>
          <a:pPr rtl="0"/>
          <a:r>
            <a:rPr lang="en-US" sz="2600" dirty="0">
              <a:solidFill>
                <a:schemeClr val="tx1"/>
              </a:solidFill>
              <a:latin typeface="Times New Roman" pitchFamily="18" charset="0"/>
              <a:cs typeface="Times New Roman" pitchFamily="18" charset="0"/>
            </a:rPr>
            <a:t>Abnormally prominent bones (Congenital, Previous injuries and surgeries)</a:t>
          </a:r>
        </a:p>
      </dgm:t>
    </dgm:pt>
    <dgm:pt modelId="{3EEEEF2D-D674-489C-9908-954E21C218E2}" type="parTrans" cxnId="{147527C6-5074-4D85-BAF3-D717A549CCE4}">
      <dgm:prSet/>
      <dgm:spPr/>
      <dgm:t>
        <a:bodyPr/>
        <a:lstStyle/>
        <a:p>
          <a:endParaRPr lang="en-US"/>
        </a:p>
      </dgm:t>
    </dgm:pt>
    <dgm:pt modelId="{DCF3BB11-C8B7-4C0C-8FFA-06CC3548575A}" type="sibTrans" cxnId="{147527C6-5074-4D85-BAF3-D717A549CCE4}">
      <dgm:prSet/>
      <dgm:spPr/>
      <dgm:t>
        <a:bodyPr/>
        <a:lstStyle/>
        <a:p>
          <a:endParaRPr lang="en-US"/>
        </a:p>
      </dgm:t>
    </dgm:pt>
    <dgm:pt modelId="{CE32D6D0-614B-46BB-AEB6-D3F7D0DAAADC}">
      <dgm:prSet custT="1"/>
      <dgm:spPr>
        <a:solidFill>
          <a:schemeClr val="bg2">
            <a:lumMod val="75000"/>
          </a:schemeClr>
        </a:solidFill>
      </dgm:spPr>
      <dgm:t>
        <a:bodyPr/>
        <a:lstStyle/>
        <a:p>
          <a:pPr rtl="0"/>
          <a:r>
            <a:rPr lang="en-US" sz="2600" dirty="0" err="1">
              <a:solidFill>
                <a:schemeClr val="tx1"/>
              </a:solidFill>
              <a:latin typeface="Times New Roman" pitchFamily="18" charset="0"/>
              <a:cs typeface="Times New Roman" pitchFamily="18" charset="0"/>
            </a:rPr>
            <a:t>Gycosylation</a:t>
          </a:r>
          <a:r>
            <a:rPr lang="en-US" sz="2600" dirty="0">
              <a:solidFill>
                <a:schemeClr val="tx1"/>
              </a:solidFill>
              <a:latin typeface="Times New Roman" pitchFamily="18" charset="0"/>
              <a:cs typeface="Times New Roman" pitchFamily="18" charset="0"/>
            </a:rPr>
            <a:t> of the connective tissue making it thick and inelastic</a:t>
          </a:r>
        </a:p>
      </dgm:t>
    </dgm:pt>
    <dgm:pt modelId="{562EEDC1-C9B4-436A-A745-4F68CF18D893}" type="parTrans" cxnId="{FF8DD8BD-7BB9-4129-ADCF-6CA8728BAA2E}">
      <dgm:prSet/>
      <dgm:spPr/>
      <dgm:t>
        <a:bodyPr/>
        <a:lstStyle/>
        <a:p>
          <a:endParaRPr lang="en-US"/>
        </a:p>
      </dgm:t>
    </dgm:pt>
    <dgm:pt modelId="{64D41DCE-FBDB-4D14-A5AA-6276A848AB35}" type="sibTrans" cxnId="{FF8DD8BD-7BB9-4129-ADCF-6CA8728BAA2E}">
      <dgm:prSet/>
      <dgm:spPr/>
      <dgm:t>
        <a:bodyPr/>
        <a:lstStyle/>
        <a:p>
          <a:endParaRPr lang="en-US"/>
        </a:p>
      </dgm:t>
    </dgm:pt>
    <dgm:pt modelId="{583B3908-582C-47E7-B9A5-18434A780C64}" type="pres">
      <dgm:prSet presAssocID="{FBA7A9B6-A1A1-4F82-8CBA-9319F1171FB5}" presName="Name0" presStyleCnt="0">
        <dgm:presLayoutVars>
          <dgm:dir/>
          <dgm:animLvl val="lvl"/>
          <dgm:resizeHandles val="exact"/>
        </dgm:presLayoutVars>
      </dgm:prSet>
      <dgm:spPr/>
    </dgm:pt>
    <dgm:pt modelId="{29362DCD-9362-4DDB-B7B2-C43C5CF94ADD}" type="pres">
      <dgm:prSet presAssocID="{A01C75F7-AA42-4484-A119-1081682486F4}" presName="linNode" presStyleCnt="0"/>
      <dgm:spPr/>
    </dgm:pt>
    <dgm:pt modelId="{C7EC5C26-EAEE-4F9F-81D0-DBC608494FFE}" type="pres">
      <dgm:prSet presAssocID="{A01C75F7-AA42-4484-A119-1081682486F4}" presName="parentText" presStyleLbl="node1" presStyleIdx="0" presStyleCnt="6" custScaleX="277778" custScaleY="60246">
        <dgm:presLayoutVars>
          <dgm:chMax val="1"/>
          <dgm:bulletEnabled val="1"/>
        </dgm:presLayoutVars>
      </dgm:prSet>
      <dgm:spPr/>
    </dgm:pt>
    <dgm:pt modelId="{0BFCF078-94A8-40FB-B136-EB249B929840}" type="pres">
      <dgm:prSet presAssocID="{A6C4BEBB-41C7-4868-ACA5-0A67F9C8A7BF}" presName="sp" presStyleCnt="0"/>
      <dgm:spPr/>
    </dgm:pt>
    <dgm:pt modelId="{AB7F6C78-62C7-42AA-8DAB-B2000DF89E41}" type="pres">
      <dgm:prSet presAssocID="{48C88E69-DB8C-4753-8E43-F47F706C6072}" presName="linNode" presStyleCnt="0"/>
      <dgm:spPr/>
    </dgm:pt>
    <dgm:pt modelId="{9BE71D66-F0DB-4038-AAF3-B9C522EF800E}" type="pres">
      <dgm:prSet presAssocID="{48C88E69-DB8C-4753-8E43-F47F706C6072}" presName="parentText" presStyleLbl="node1" presStyleIdx="1" presStyleCnt="6" custScaleX="277778" custScaleY="46690">
        <dgm:presLayoutVars>
          <dgm:chMax val="1"/>
          <dgm:bulletEnabled val="1"/>
        </dgm:presLayoutVars>
      </dgm:prSet>
      <dgm:spPr/>
    </dgm:pt>
    <dgm:pt modelId="{48F31848-3866-41D0-B089-A30D511ACAC3}" type="pres">
      <dgm:prSet presAssocID="{AA513BED-2943-4B0D-AB54-7DE7EF3F09EA}" presName="sp" presStyleCnt="0"/>
      <dgm:spPr/>
    </dgm:pt>
    <dgm:pt modelId="{E527E987-7AD5-4049-AEDE-8E786CF33C77}" type="pres">
      <dgm:prSet presAssocID="{0CDC1A6C-3EE9-43FC-BD4E-D20ED0131DDB}" presName="linNode" presStyleCnt="0"/>
      <dgm:spPr/>
    </dgm:pt>
    <dgm:pt modelId="{0A77E236-61AA-4716-A10F-B91AF26BB70E}" type="pres">
      <dgm:prSet presAssocID="{0CDC1A6C-3EE9-43FC-BD4E-D20ED0131DDB}" presName="parentText" presStyleLbl="node1" presStyleIdx="2" presStyleCnt="6" custScaleX="277778" custScaleY="44852">
        <dgm:presLayoutVars>
          <dgm:chMax val="1"/>
          <dgm:bulletEnabled val="1"/>
        </dgm:presLayoutVars>
      </dgm:prSet>
      <dgm:spPr/>
    </dgm:pt>
    <dgm:pt modelId="{EF8BC2D9-0CDF-48D5-BD36-87FBB79F77F4}" type="pres">
      <dgm:prSet presAssocID="{E6857B6D-2DFE-4DD0-B72D-17A39860B92E}" presName="sp" presStyleCnt="0"/>
      <dgm:spPr/>
    </dgm:pt>
    <dgm:pt modelId="{91017598-A002-43F5-BFEC-A586657F380C}" type="pres">
      <dgm:prSet presAssocID="{788C7E2E-B315-475D-885C-3519F72D8FAB}" presName="linNode" presStyleCnt="0"/>
      <dgm:spPr/>
    </dgm:pt>
    <dgm:pt modelId="{104C1646-8819-42FA-896D-74D5EFEC270B}" type="pres">
      <dgm:prSet presAssocID="{788C7E2E-B315-475D-885C-3519F72D8FAB}" presName="parentText" presStyleLbl="node1" presStyleIdx="3" presStyleCnt="6" custScaleX="277778" custScaleY="49367">
        <dgm:presLayoutVars>
          <dgm:chMax val="1"/>
          <dgm:bulletEnabled val="1"/>
        </dgm:presLayoutVars>
      </dgm:prSet>
      <dgm:spPr/>
    </dgm:pt>
    <dgm:pt modelId="{747210A9-7D1E-4951-99D7-64EA2960C045}" type="pres">
      <dgm:prSet presAssocID="{5C3D122E-8E10-42E2-AE25-A1BF85CBD5E3}" presName="sp" presStyleCnt="0"/>
      <dgm:spPr/>
    </dgm:pt>
    <dgm:pt modelId="{E57AFB5B-E091-4F2B-9FD4-6848E4DFAB70}" type="pres">
      <dgm:prSet presAssocID="{4A525A04-E845-4178-A6FE-DFF0BF39F715}" presName="linNode" presStyleCnt="0"/>
      <dgm:spPr/>
    </dgm:pt>
    <dgm:pt modelId="{A0151202-1BD1-4690-ADCB-7FD3E0E2FEDA}" type="pres">
      <dgm:prSet presAssocID="{4A525A04-E845-4178-A6FE-DFF0BF39F715}" presName="parentText" presStyleLbl="node1" presStyleIdx="4" presStyleCnt="6" custScaleX="277778" custScaleY="61148">
        <dgm:presLayoutVars>
          <dgm:chMax val="1"/>
          <dgm:bulletEnabled val="1"/>
        </dgm:presLayoutVars>
      </dgm:prSet>
      <dgm:spPr/>
    </dgm:pt>
    <dgm:pt modelId="{8767D61D-B737-4478-BD25-932D54C8F725}" type="pres">
      <dgm:prSet presAssocID="{DCF3BB11-C8B7-4C0C-8FFA-06CC3548575A}" presName="sp" presStyleCnt="0"/>
      <dgm:spPr/>
    </dgm:pt>
    <dgm:pt modelId="{25C9BA75-9FBC-476C-8898-7B2DB19BF47B}" type="pres">
      <dgm:prSet presAssocID="{CE32D6D0-614B-46BB-AEB6-D3F7D0DAAADC}" presName="linNode" presStyleCnt="0"/>
      <dgm:spPr/>
    </dgm:pt>
    <dgm:pt modelId="{8F60C954-BB18-4B4C-8AF0-4048EF9E1A6E}" type="pres">
      <dgm:prSet presAssocID="{CE32D6D0-614B-46BB-AEB6-D3F7D0DAAADC}" presName="parentText" presStyleLbl="node1" presStyleIdx="5" presStyleCnt="6" custScaleX="277778">
        <dgm:presLayoutVars>
          <dgm:chMax val="1"/>
          <dgm:bulletEnabled val="1"/>
        </dgm:presLayoutVars>
      </dgm:prSet>
      <dgm:spPr/>
    </dgm:pt>
  </dgm:ptLst>
  <dgm:cxnLst>
    <dgm:cxn modelId="{1029CB19-97A4-425E-BED4-AB659343E4B4}" srcId="{FBA7A9B6-A1A1-4F82-8CBA-9319F1171FB5}" destId="{A01C75F7-AA42-4484-A119-1081682486F4}" srcOrd="0" destOrd="0" parTransId="{F484B361-CCED-4066-A45C-499FC73EA37B}" sibTransId="{A6C4BEBB-41C7-4868-ACA5-0A67F9C8A7BF}"/>
    <dgm:cxn modelId="{89767324-8335-406E-A437-71A9918368CB}" srcId="{FBA7A9B6-A1A1-4F82-8CBA-9319F1171FB5}" destId="{48C88E69-DB8C-4753-8E43-F47F706C6072}" srcOrd="1" destOrd="0" parTransId="{DD5B5AD9-A848-4B6C-9242-7D3C0BCD5236}" sibTransId="{AA513BED-2943-4B0D-AB54-7DE7EF3F09EA}"/>
    <dgm:cxn modelId="{5CF9E028-919E-44B7-9773-178DF00536F9}" type="presOf" srcId="{A01C75F7-AA42-4484-A119-1081682486F4}" destId="{C7EC5C26-EAEE-4F9F-81D0-DBC608494FFE}" srcOrd="0" destOrd="0" presId="urn:microsoft.com/office/officeart/2005/8/layout/vList5"/>
    <dgm:cxn modelId="{FC39352B-A6AD-442F-8D35-ED992D313C86}" srcId="{FBA7A9B6-A1A1-4F82-8CBA-9319F1171FB5}" destId="{788C7E2E-B315-475D-885C-3519F72D8FAB}" srcOrd="3" destOrd="0" parTransId="{29F63B5C-0420-450D-B816-3C0FC058F005}" sibTransId="{5C3D122E-8E10-42E2-AE25-A1BF85CBD5E3}"/>
    <dgm:cxn modelId="{ED121679-7AEA-48AC-AA39-CAE5E208B848}" type="presOf" srcId="{4A525A04-E845-4178-A6FE-DFF0BF39F715}" destId="{A0151202-1BD1-4690-ADCB-7FD3E0E2FEDA}" srcOrd="0" destOrd="0" presId="urn:microsoft.com/office/officeart/2005/8/layout/vList5"/>
    <dgm:cxn modelId="{A6D0919F-23F1-47A8-B9BC-C617191BB26B}" type="presOf" srcId="{CE32D6D0-614B-46BB-AEB6-D3F7D0DAAADC}" destId="{8F60C954-BB18-4B4C-8AF0-4048EF9E1A6E}" srcOrd="0" destOrd="0" presId="urn:microsoft.com/office/officeart/2005/8/layout/vList5"/>
    <dgm:cxn modelId="{B7AC57A4-0035-4CC2-92B1-C949225BF693}" type="presOf" srcId="{0CDC1A6C-3EE9-43FC-BD4E-D20ED0131DDB}" destId="{0A77E236-61AA-4716-A10F-B91AF26BB70E}" srcOrd="0" destOrd="0" presId="urn:microsoft.com/office/officeart/2005/8/layout/vList5"/>
    <dgm:cxn modelId="{C6967DA7-2763-4669-AB0E-FC32E631E427}" type="presOf" srcId="{48C88E69-DB8C-4753-8E43-F47F706C6072}" destId="{9BE71D66-F0DB-4038-AAF3-B9C522EF800E}" srcOrd="0" destOrd="0" presId="urn:microsoft.com/office/officeart/2005/8/layout/vList5"/>
    <dgm:cxn modelId="{2D85CFAB-FA3B-49F4-B787-44080AE94A5F}" type="presOf" srcId="{FBA7A9B6-A1A1-4F82-8CBA-9319F1171FB5}" destId="{583B3908-582C-47E7-B9A5-18434A780C64}" srcOrd="0" destOrd="0" presId="urn:microsoft.com/office/officeart/2005/8/layout/vList5"/>
    <dgm:cxn modelId="{FF8DD8BD-7BB9-4129-ADCF-6CA8728BAA2E}" srcId="{FBA7A9B6-A1A1-4F82-8CBA-9319F1171FB5}" destId="{CE32D6D0-614B-46BB-AEB6-D3F7D0DAAADC}" srcOrd="5" destOrd="0" parTransId="{562EEDC1-C9B4-436A-A745-4F68CF18D893}" sibTransId="{64D41DCE-FBDB-4D14-A5AA-6276A848AB35}"/>
    <dgm:cxn modelId="{147527C6-5074-4D85-BAF3-D717A549CCE4}" srcId="{FBA7A9B6-A1A1-4F82-8CBA-9319F1171FB5}" destId="{4A525A04-E845-4178-A6FE-DFF0BF39F715}" srcOrd="4" destOrd="0" parTransId="{3EEEEF2D-D674-489C-9908-954E21C218E2}" sibTransId="{DCF3BB11-C8B7-4C0C-8FFA-06CC3548575A}"/>
    <dgm:cxn modelId="{C8C3FCC8-A518-4410-B89C-8D86A08C92DA}" type="presOf" srcId="{788C7E2E-B315-475D-885C-3519F72D8FAB}" destId="{104C1646-8819-42FA-896D-74D5EFEC270B}" srcOrd="0" destOrd="0" presId="urn:microsoft.com/office/officeart/2005/8/layout/vList5"/>
    <dgm:cxn modelId="{132787EB-9FF1-4744-BDC3-32A25B87AF7B}" srcId="{FBA7A9B6-A1A1-4F82-8CBA-9319F1171FB5}" destId="{0CDC1A6C-3EE9-43FC-BD4E-D20ED0131DDB}" srcOrd="2" destOrd="0" parTransId="{7EA30104-3026-4A04-9732-D4838BFE6E52}" sibTransId="{E6857B6D-2DFE-4DD0-B72D-17A39860B92E}"/>
    <dgm:cxn modelId="{9386734D-24A3-470D-9C16-05EC27191C90}" type="presParOf" srcId="{583B3908-582C-47E7-B9A5-18434A780C64}" destId="{29362DCD-9362-4DDB-B7B2-C43C5CF94ADD}" srcOrd="0" destOrd="0" presId="urn:microsoft.com/office/officeart/2005/8/layout/vList5"/>
    <dgm:cxn modelId="{FAABE709-1655-4BF2-A730-B902A5D25F5A}" type="presParOf" srcId="{29362DCD-9362-4DDB-B7B2-C43C5CF94ADD}" destId="{C7EC5C26-EAEE-4F9F-81D0-DBC608494FFE}" srcOrd="0" destOrd="0" presId="urn:microsoft.com/office/officeart/2005/8/layout/vList5"/>
    <dgm:cxn modelId="{7D3E868B-A0A3-4632-AEA2-9540CC12ADCE}" type="presParOf" srcId="{583B3908-582C-47E7-B9A5-18434A780C64}" destId="{0BFCF078-94A8-40FB-B136-EB249B929840}" srcOrd="1" destOrd="0" presId="urn:microsoft.com/office/officeart/2005/8/layout/vList5"/>
    <dgm:cxn modelId="{AEC3D78D-693F-4239-B556-FBE0457EEC0E}" type="presParOf" srcId="{583B3908-582C-47E7-B9A5-18434A780C64}" destId="{AB7F6C78-62C7-42AA-8DAB-B2000DF89E41}" srcOrd="2" destOrd="0" presId="urn:microsoft.com/office/officeart/2005/8/layout/vList5"/>
    <dgm:cxn modelId="{7E4515AE-9C83-401C-ABFC-79C46F9A5B5F}" type="presParOf" srcId="{AB7F6C78-62C7-42AA-8DAB-B2000DF89E41}" destId="{9BE71D66-F0DB-4038-AAF3-B9C522EF800E}" srcOrd="0" destOrd="0" presId="urn:microsoft.com/office/officeart/2005/8/layout/vList5"/>
    <dgm:cxn modelId="{5A22EACA-A995-4046-A725-78BB2536316C}" type="presParOf" srcId="{583B3908-582C-47E7-B9A5-18434A780C64}" destId="{48F31848-3866-41D0-B089-A30D511ACAC3}" srcOrd="3" destOrd="0" presId="urn:microsoft.com/office/officeart/2005/8/layout/vList5"/>
    <dgm:cxn modelId="{860955B5-55D8-42A0-B43F-591BEFA0E6CC}" type="presParOf" srcId="{583B3908-582C-47E7-B9A5-18434A780C64}" destId="{E527E987-7AD5-4049-AEDE-8E786CF33C77}" srcOrd="4" destOrd="0" presId="urn:microsoft.com/office/officeart/2005/8/layout/vList5"/>
    <dgm:cxn modelId="{80004438-3AF0-4481-88B6-7BDAC6B4F60D}" type="presParOf" srcId="{E527E987-7AD5-4049-AEDE-8E786CF33C77}" destId="{0A77E236-61AA-4716-A10F-B91AF26BB70E}" srcOrd="0" destOrd="0" presId="urn:microsoft.com/office/officeart/2005/8/layout/vList5"/>
    <dgm:cxn modelId="{3ADBDA5A-9E37-4D36-9823-0058C987B0A5}" type="presParOf" srcId="{583B3908-582C-47E7-B9A5-18434A780C64}" destId="{EF8BC2D9-0CDF-48D5-BD36-87FBB79F77F4}" srcOrd="5" destOrd="0" presId="urn:microsoft.com/office/officeart/2005/8/layout/vList5"/>
    <dgm:cxn modelId="{8ECAA649-6248-402A-A773-35159A1016C4}" type="presParOf" srcId="{583B3908-582C-47E7-B9A5-18434A780C64}" destId="{91017598-A002-43F5-BFEC-A586657F380C}" srcOrd="6" destOrd="0" presId="urn:microsoft.com/office/officeart/2005/8/layout/vList5"/>
    <dgm:cxn modelId="{A48A54DC-B4C7-4C76-8D8A-86D7129362D5}" type="presParOf" srcId="{91017598-A002-43F5-BFEC-A586657F380C}" destId="{104C1646-8819-42FA-896D-74D5EFEC270B}" srcOrd="0" destOrd="0" presId="urn:microsoft.com/office/officeart/2005/8/layout/vList5"/>
    <dgm:cxn modelId="{E8365BAE-3B41-45ED-A24E-3835E187BC44}" type="presParOf" srcId="{583B3908-582C-47E7-B9A5-18434A780C64}" destId="{747210A9-7D1E-4951-99D7-64EA2960C045}" srcOrd="7" destOrd="0" presId="urn:microsoft.com/office/officeart/2005/8/layout/vList5"/>
    <dgm:cxn modelId="{99BF9B88-824F-4832-9935-2547D9828274}" type="presParOf" srcId="{583B3908-582C-47E7-B9A5-18434A780C64}" destId="{E57AFB5B-E091-4F2B-9FD4-6848E4DFAB70}" srcOrd="8" destOrd="0" presId="urn:microsoft.com/office/officeart/2005/8/layout/vList5"/>
    <dgm:cxn modelId="{2F28263D-A341-4AE6-AC5D-9ACCC19B5705}" type="presParOf" srcId="{E57AFB5B-E091-4F2B-9FD4-6848E4DFAB70}" destId="{A0151202-1BD1-4690-ADCB-7FD3E0E2FEDA}" srcOrd="0" destOrd="0" presId="urn:microsoft.com/office/officeart/2005/8/layout/vList5"/>
    <dgm:cxn modelId="{E70B6346-1502-4A22-A7E1-ED0F805DA3A7}" type="presParOf" srcId="{583B3908-582C-47E7-B9A5-18434A780C64}" destId="{8767D61D-B737-4478-BD25-932D54C8F725}" srcOrd="9" destOrd="0" presId="urn:microsoft.com/office/officeart/2005/8/layout/vList5"/>
    <dgm:cxn modelId="{4AF3B92E-86A8-4D5F-BCB3-1D8D8F2FA1FB}" type="presParOf" srcId="{583B3908-582C-47E7-B9A5-18434A780C64}" destId="{25C9BA75-9FBC-476C-8898-7B2DB19BF47B}" srcOrd="10" destOrd="0" presId="urn:microsoft.com/office/officeart/2005/8/layout/vList5"/>
    <dgm:cxn modelId="{3F5DC170-B5A5-459E-8EDA-076BDA042192}" type="presParOf" srcId="{25C9BA75-9FBC-476C-8898-7B2DB19BF47B}" destId="{8F60C954-BB18-4B4C-8AF0-4048EF9E1A6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840FA-6DC8-4E34-B8A1-47BE1AF909A1}">
      <dsp:nvSpPr>
        <dsp:cNvPr id="0" name=""/>
        <dsp:cNvSpPr/>
      </dsp:nvSpPr>
      <dsp:spPr>
        <a:xfrm>
          <a:off x="2256948" y="63122"/>
          <a:ext cx="3029902" cy="3029902"/>
        </a:xfrm>
        <a:prstGeom prst="ellipse">
          <a:avLst/>
        </a:prstGeom>
        <a:solidFill>
          <a:schemeClr val="accent2">
            <a:alpha val="50000"/>
          </a:schemeClr>
        </a:solidFill>
        <a:ln w="5715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itchFamily="18" charset="0"/>
              <a:cs typeface="Times New Roman" pitchFamily="18" charset="0"/>
            </a:rPr>
            <a:t>MOTOR</a:t>
          </a:r>
        </a:p>
      </dsp:txBody>
      <dsp:txXfrm>
        <a:off x="2660935" y="593355"/>
        <a:ext cx="2221928" cy="1363456"/>
      </dsp:txXfrm>
    </dsp:sp>
    <dsp:sp modelId="{28D4C707-B963-44D1-B49E-CDECDDC2A6D0}">
      <dsp:nvSpPr>
        <dsp:cNvPr id="0" name=""/>
        <dsp:cNvSpPr/>
      </dsp:nvSpPr>
      <dsp:spPr>
        <a:xfrm>
          <a:off x="3350238" y="1956812"/>
          <a:ext cx="3029902" cy="3029902"/>
        </a:xfrm>
        <a:prstGeom prst="ellipse">
          <a:avLst/>
        </a:prstGeom>
        <a:solidFill>
          <a:schemeClr val="accent2">
            <a:alpha val="50000"/>
            <a:hueOff val="0"/>
            <a:satOff val="0"/>
            <a:lumOff val="0"/>
            <a:alphaOff val="0"/>
          </a:schemeClr>
        </a:solidFill>
        <a:ln w="5715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itchFamily="18" charset="0"/>
              <a:cs typeface="Times New Roman" pitchFamily="18" charset="0"/>
            </a:rPr>
            <a:t>AUTONOMIC</a:t>
          </a:r>
        </a:p>
      </dsp:txBody>
      <dsp:txXfrm>
        <a:off x="4276883" y="2739537"/>
        <a:ext cx="1817941" cy="1666446"/>
      </dsp:txXfrm>
    </dsp:sp>
    <dsp:sp modelId="{C5305B41-CA68-4CD3-A713-9D385F4D3A38}">
      <dsp:nvSpPr>
        <dsp:cNvPr id="0" name=""/>
        <dsp:cNvSpPr/>
      </dsp:nvSpPr>
      <dsp:spPr>
        <a:xfrm>
          <a:off x="1163658" y="1956812"/>
          <a:ext cx="3029902" cy="3029902"/>
        </a:xfrm>
        <a:prstGeom prst="ellipse">
          <a:avLst/>
        </a:prstGeom>
        <a:solidFill>
          <a:schemeClr val="accent2">
            <a:alpha val="50000"/>
            <a:hueOff val="0"/>
            <a:satOff val="0"/>
            <a:lumOff val="0"/>
            <a:alphaOff val="0"/>
          </a:schemeClr>
        </a:solidFill>
        <a:ln w="5715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itchFamily="18" charset="0"/>
              <a:cs typeface="Times New Roman" pitchFamily="18" charset="0"/>
            </a:rPr>
            <a:t>SENSORY</a:t>
          </a:r>
        </a:p>
      </dsp:txBody>
      <dsp:txXfrm>
        <a:off x="1448974" y="2739537"/>
        <a:ext cx="1817941" cy="1666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AEB7-C189-4FF9-81DE-924A6CB9731F}">
      <dsp:nvSpPr>
        <dsp:cNvPr id="0" name=""/>
        <dsp:cNvSpPr/>
      </dsp:nvSpPr>
      <dsp:spPr>
        <a:xfrm>
          <a:off x="4015" y="2565"/>
          <a:ext cx="8221569" cy="1234121"/>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Altered sense of Pain</a:t>
          </a:r>
        </a:p>
      </dsp:txBody>
      <dsp:txXfrm>
        <a:off x="64260" y="62810"/>
        <a:ext cx="8101079" cy="1113631"/>
      </dsp:txXfrm>
    </dsp:sp>
    <dsp:sp modelId="{CB5477BE-A317-42A6-A213-1B7E06DC52C8}">
      <dsp:nvSpPr>
        <dsp:cNvPr id="0" name=""/>
        <dsp:cNvSpPr/>
      </dsp:nvSpPr>
      <dsp:spPr>
        <a:xfrm>
          <a:off x="4015" y="1298393"/>
          <a:ext cx="8221569" cy="1234121"/>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Altered sense of Temperature</a:t>
          </a:r>
        </a:p>
      </dsp:txBody>
      <dsp:txXfrm>
        <a:off x="64260" y="1358638"/>
        <a:ext cx="8101079" cy="1113631"/>
      </dsp:txXfrm>
    </dsp:sp>
    <dsp:sp modelId="{E364CD08-1E01-48B5-BB4F-7E97151F3DF9}">
      <dsp:nvSpPr>
        <dsp:cNvPr id="0" name=""/>
        <dsp:cNvSpPr/>
      </dsp:nvSpPr>
      <dsp:spPr>
        <a:xfrm>
          <a:off x="4015" y="2594221"/>
          <a:ext cx="8221569" cy="1234121"/>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Altered sense of Proprioception</a:t>
          </a:r>
        </a:p>
      </dsp:txBody>
      <dsp:txXfrm>
        <a:off x="64260" y="2654466"/>
        <a:ext cx="8101079" cy="1113631"/>
      </dsp:txXfrm>
    </dsp:sp>
    <dsp:sp modelId="{024C03BA-F146-4ADE-B627-3E2E96E857B2}">
      <dsp:nvSpPr>
        <dsp:cNvPr id="0" name=""/>
        <dsp:cNvSpPr/>
      </dsp:nvSpPr>
      <dsp:spPr>
        <a:xfrm>
          <a:off x="4015" y="3890048"/>
          <a:ext cx="8221569" cy="123412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latin typeface="Times New Roman" pitchFamily="18" charset="0"/>
              <a:cs typeface="Times New Roman" pitchFamily="18" charset="0"/>
            </a:rPr>
            <a:t>All these factors make the foot more susceptible to injuries without patient’s knowledge.</a:t>
          </a:r>
        </a:p>
      </dsp:txBody>
      <dsp:txXfrm>
        <a:off x="64260" y="3950293"/>
        <a:ext cx="8101079" cy="1113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62283-9652-4049-B3C2-AA2538675CC5}">
      <dsp:nvSpPr>
        <dsp:cNvPr id="0" name=""/>
        <dsp:cNvSpPr/>
      </dsp:nvSpPr>
      <dsp:spPr>
        <a:xfrm>
          <a:off x="4015" y="1408"/>
          <a:ext cx="8221569" cy="819827"/>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Muscle atrophy</a:t>
          </a:r>
        </a:p>
      </dsp:txBody>
      <dsp:txXfrm>
        <a:off x="44036" y="41429"/>
        <a:ext cx="8141527" cy="739785"/>
      </dsp:txXfrm>
    </dsp:sp>
    <dsp:sp modelId="{DC8F6F32-FA92-489D-9084-C125FA76CFA6}">
      <dsp:nvSpPr>
        <dsp:cNvPr id="0" name=""/>
        <dsp:cNvSpPr/>
      </dsp:nvSpPr>
      <dsp:spPr>
        <a:xfrm>
          <a:off x="4015" y="862226"/>
          <a:ext cx="8221569" cy="819827"/>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Intrinsic Muscle Weakness</a:t>
          </a:r>
        </a:p>
      </dsp:txBody>
      <dsp:txXfrm>
        <a:off x="44036" y="902247"/>
        <a:ext cx="8141527" cy="739785"/>
      </dsp:txXfrm>
    </dsp:sp>
    <dsp:sp modelId="{5BBAE0FE-4A5D-47FA-9D9C-C0BB364E049B}">
      <dsp:nvSpPr>
        <dsp:cNvPr id="0" name=""/>
        <dsp:cNvSpPr/>
      </dsp:nvSpPr>
      <dsp:spPr>
        <a:xfrm>
          <a:off x="4015" y="1723045"/>
          <a:ext cx="8221569" cy="819827"/>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Abnormal Pressure Points</a:t>
          </a:r>
        </a:p>
      </dsp:txBody>
      <dsp:txXfrm>
        <a:off x="44036" y="1763066"/>
        <a:ext cx="8141527" cy="739785"/>
      </dsp:txXfrm>
    </dsp:sp>
    <dsp:sp modelId="{1418D94D-3C69-4E38-9CB9-B6C08F2B201A}">
      <dsp:nvSpPr>
        <dsp:cNvPr id="0" name=""/>
        <dsp:cNvSpPr/>
      </dsp:nvSpPr>
      <dsp:spPr>
        <a:xfrm>
          <a:off x="4015" y="2583863"/>
          <a:ext cx="8221569" cy="819827"/>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Callus</a:t>
          </a:r>
        </a:p>
      </dsp:txBody>
      <dsp:txXfrm>
        <a:off x="44036" y="2623884"/>
        <a:ext cx="8141527" cy="739785"/>
      </dsp:txXfrm>
    </dsp:sp>
    <dsp:sp modelId="{B219AAE4-15FC-4035-95ED-9872523C0637}">
      <dsp:nvSpPr>
        <dsp:cNvPr id="0" name=""/>
        <dsp:cNvSpPr/>
      </dsp:nvSpPr>
      <dsp:spPr>
        <a:xfrm>
          <a:off x="4015" y="3444682"/>
          <a:ext cx="8221569" cy="819827"/>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Various Foot Deformities</a:t>
          </a:r>
        </a:p>
      </dsp:txBody>
      <dsp:txXfrm>
        <a:off x="44036" y="3484703"/>
        <a:ext cx="8141527" cy="739785"/>
      </dsp:txXfrm>
    </dsp:sp>
    <dsp:sp modelId="{B9CA5B0A-0D21-45D3-8023-D7B7364770F6}">
      <dsp:nvSpPr>
        <dsp:cNvPr id="0" name=""/>
        <dsp:cNvSpPr/>
      </dsp:nvSpPr>
      <dsp:spPr>
        <a:xfrm>
          <a:off x="4015" y="4305500"/>
          <a:ext cx="8154503" cy="81982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Increased risk of injury </a:t>
          </a:r>
        </a:p>
      </dsp:txBody>
      <dsp:txXfrm>
        <a:off x="44036" y="4345521"/>
        <a:ext cx="8074461" cy="739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E1B97-D4F0-4CA4-B6CB-026803B814C4}">
      <dsp:nvSpPr>
        <dsp:cNvPr id="0" name=""/>
        <dsp:cNvSpPr/>
      </dsp:nvSpPr>
      <dsp:spPr>
        <a:xfrm>
          <a:off x="4015" y="2119"/>
          <a:ext cx="8221569" cy="92648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Sympathetic Dysfunction</a:t>
          </a:r>
        </a:p>
      </dsp:txBody>
      <dsp:txXfrm>
        <a:off x="49242" y="47346"/>
        <a:ext cx="8131115" cy="836026"/>
      </dsp:txXfrm>
    </dsp:sp>
    <dsp:sp modelId="{0E2F1877-516F-4E75-A80E-FC5A837ACC89}">
      <dsp:nvSpPr>
        <dsp:cNvPr id="0" name=""/>
        <dsp:cNvSpPr/>
      </dsp:nvSpPr>
      <dsp:spPr>
        <a:xfrm>
          <a:off x="4015" y="974923"/>
          <a:ext cx="8221569" cy="92648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Reduced Sweating</a:t>
          </a:r>
        </a:p>
      </dsp:txBody>
      <dsp:txXfrm>
        <a:off x="49242" y="1020150"/>
        <a:ext cx="8131115" cy="836026"/>
      </dsp:txXfrm>
    </dsp:sp>
    <dsp:sp modelId="{CBE338F2-2A89-4481-AFCD-BEFD84F82741}">
      <dsp:nvSpPr>
        <dsp:cNvPr id="0" name=""/>
        <dsp:cNvSpPr/>
      </dsp:nvSpPr>
      <dsp:spPr>
        <a:xfrm>
          <a:off x="4015" y="1947727"/>
          <a:ext cx="8221569" cy="92648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Drying of skin</a:t>
          </a:r>
        </a:p>
      </dsp:txBody>
      <dsp:txXfrm>
        <a:off x="49242" y="1992954"/>
        <a:ext cx="8131115" cy="836026"/>
      </dsp:txXfrm>
    </dsp:sp>
    <dsp:sp modelId="{86286E18-9766-4E9D-9AE4-D03DAC33A1D7}">
      <dsp:nvSpPr>
        <dsp:cNvPr id="0" name=""/>
        <dsp:cNvSpPr/>
      </dsp:nvSpPr>
      <dsp:spPr>
        <a:xfrm>
          <a:off x="4015" y="2920532"/>
          <a:ext cx="8221569" cy="92648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Fissuring of Skin</a:t>
          </a:r>
        </a:p>
      </dsp:txBody>
      <dsp:txXfrm>
        <a:off x="49242" y="2965759"/>
        <a:ext cx="8131115" cy="836026"/>
      </dsp:txXfrm>
    </dsp:sp>
    <dsp:sp modelId="{149E1DDC-BA81-4FCD-977D-1F3F3226BC72}">
      <dsp:nvSpPr>
        <dsp:cNvPr id="0" name=""/>
        <dsp:cNvSpPr/>
      </dsp:nvSpPr>
      <dsp:spPr>
        <a:xfrm>
          <a:off x="4015" y="3893336"/>
          <a:ext cx="8221569" cy="9264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Making foot more susceptible to infection.</a:t>
          </a:r>
        </a:p>
      </dsp:txBody>
      <dsp:txXfrm>
        <a:off x="49242" y="3938563"/>
        <a:ext cx="8131115" cy="836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C5C26-EAEE-4F9F-81D0-DBC608494FFE}">
      <dsp:nvSpPr>
        <dsp:cNvPr id="0" name=""/>
        <dsp:cNvSpPr/>
      </dsp:nvSpPr>
      <dsp:spPr>
        <a:xfrm>
          <a:off x="4312" y="3393"/>
          <a:ext cx="8830575" cy="710131"/>
        </a:xfrm>
        <a:prstGeom prst="round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Paresis of small muscles of the foot</a:t>
          </a:r>
        </a:p>
      </dsp:txBody>
      <dsp:txXfrm>
        <a:off x="38978" y="38059"/>
        <a:ext cx="8761243" cy="640799"/>
      </dsp:txXfrm>
    </dsp:sp>
    <dsp:sp modelId="{9BE71D66-F0DB-4038-AAF3-B9C522EF800E}">
      <dsp:nvSpPr>
        <dsp:cNvPr id="0" name=""/>
        <dsp:cNvSpPr/>
      </dsp:nvSpPr>
      <dsp:spPr>
        <a:xfrm>
          <a:off x="4312" y="772460"/>
          <a:ext cx="8830575" cy="550343"/>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Abnormal pressure points</a:t>
          </a:r>
        </a:p>
      </dsp:txBody>
      <dsp:txXfrm>
        <a:off x="31178" y="799326"/>
        <a:ext cx="8776843" cy="496611"/>
      </dsp:txXfrm>
    </dsp:sp>
    <dsp:sp modelId="{0A77E236-61AA-4716-A10F-B91AF26BB70E}">
      <dsp:nvSpPr>
        <dsp:cNvPr id="0" name=""/>
        <dsp:cNvSpPr/>
      </dsp:nvSpPr>
      <dsp:spPr>
        <a:xfrm>
          <a:off x="4312" y="1381740"/>
          <a:ext cx="8830575" cy="52867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Callus formation</a:t>
          </a:r>
        </a:p>
      </dsp:txBody>
      <dsp:txXfrm>
        <a:off x="30120" y="1407548"/>
        <a:ext cx="8778959" cy="477063"/>
      </dsp:txXfrm>
    </dsp:sp>
    <dsp:sp modelId="{104C1646-8819-42FA-896D-74D5EFEC270B}">
      <dsp:nvSpPr>
        <dsp:cNvPr id="0" name=""/>
        <dsp:cNvSpPr/>
      </dsp:nvSpPr>
      <dsp:spPr>
        <a:xfrm>
          <a:off x="4312" y="1969355"/>
          <a:ext cx="8830575" cy="581898"/>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Increased body weight</a:t>
          </a:r>
        </a:p>
      </dsp:txBody>
      <dsp:txXfrm>
        <a:off x="32718" y="1997761"/>
        <a:ext cx="8773763" cy="525086"/>
      </dsp:txXfrm>
    </dsp:sp>
    <dsp:sp modelId="{A0151202-1BD1-4690-ADCB-7FD3E0E2FEDA}">
      <dsp:nvSpPr>
        <dsp:cNvPr id="0" name=""/>
        <dsp:cNvSpPr/>
      </dsp:nvSpPr>
      <dsp:spPr>
        <a:xfrm>
          <a:off x="4312" y="2610189"/>
          <a:ext cx="8830575" cy="720763"/>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tx1"/>
              </a:solidFill>
              <a:latin typeface="Times New Roman" pitchFamily="18" charset="0"/>
              <a:cs typeface="Times New Roman" pitchFamily="18" charset="0"/>
            </a:rPr>
            <a:t>Abnormally prominent bones (Congenital, Previous injuries and surgeries)</a:t>
          </a:r>
        </a:p>
      </dsp:txBody>
      <dsp:txXfrm>
        <a:off x="39497" y="2645374"/>
        <a:ext cx="8760205" cy="650393"/>
      </dsp:txXfrm>
    </dsp:sp>
    <dsp:sp modelId="{8F60C954-BB18-4B4C-8AF0-4048EF9E1A6E}">
      <dsp:nvSpPr>
        <dsp:cNvPr id="0" name=""/>
        <dsp:cNvSpPr/>
      </dsp:nvSpPr>
      <dsp:spPr>
        <a:xfrm>
          <a:off x="4312" y="3389888"/>
          <a:ext cx="8830575" cy="11787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err="1">
              <a:solidFill>
                <a:schemeClr val="tx1"/>
              </a:solidFill>
              <a:latin typeface="Times New Roman" pitchFamily="18" charset="0"/>
              <a:cs typeface="Times New Roman" pitchFamily="18" charset="0"/>
            </a:rPr>
            <a:t>Gycosylation</a:t>
          </a:r>
          <a:r>
            <a:rPr lang="en-US" sz="2600" kern="1200" dirty="0">
              <a:solidFill>
                <a:schemeClr val="tx1"/>
              </a:solidFill>
              <a:latin typeface="Times New Roman" pitchFamily="18" charset="0"/>
              <a:cs typeface="Times New Roman" pitchFamily="18" charset="0"/>
            </a:rPr>
            <a:t> of the connective tissue making it thick and inelastic</a:t>
          </a:r>
        </a:p>
      </dsp:txBody>
      <dsp:txXfrm>
        <a:off x="61852" y="3447428"/>
        <a:ext cx="8715495" cy="10636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9F5A9-56E8-4965-851C-79475E332A16}" type="datetimeFigureOut">
              <a:rPr lang="en-US" smtClean="0"/>
              <a:pPr/>
              <a:t>6/18/2024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969BE-A11A-4DFD-9FD8-0056B36F0397}" type="slidenum">
              <a:rPr lang="en-IN" smtClean="0"/>
              <a:pPr/>
              <a:t>‹#›</a:t>
            </a:fld>
            <a:endParaRPr lang="en-IN"/>
          </a:p>
        </p:txBody>
      </p:sp>
    </p:spTree>
    <p:extLst>
      <p:ext uri="{BB962C8B-B14F-4D97-AF65-F5344CB8AC3E}">
        <p14:creationId xmlns:p14="http://schemas.microsoft.com/office/powerpoint/2010/main" val="356646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First described by Charcot in 1868</a:t>
            </a:r>
          </a:p>
          <a:p>
            <a:r>
              <a:rPr lang="en-US" sz="1200" dirty="0">
                <a:latin typeface="Arial" pitchFamily="34" charset="0"/>
                <a:cs typeface="Arial" pitchFamily="34" charset="0"/>
              </a:rPr>
              <a:t>can occur in those with chronic alcoholism, </a:t>
            </a:r>
            <a:r>
              <a:rPr lang="en-US" sz="1200" dirty="0" err="1">
                <a:latin typeface="Arial" pitchFamily="34" charset="0"/>
                <a:cs typeface="Arial" pitchFamily="34" charset="0"/>
              </a:rPr>
              <a:t>syringomyelia</a:t>
            </a:r>
            <a:r>
              <a:rPr lang="en-US" sz="1200" dirty="0">
                <a:latin typeface="Arial" pitchFamily="34" charset="0"/>
                <a:cs typeface="Arial" pitchFamily="34" charset="0"/>
              </a:rPr>
              <a:t>, </a:t>
            </a:r>
            <a:r>
              <a:rPr lang="en-US" sz="1200" dirty="0" err="1">
                <a:latin typeface="Arial" pitchFamily="34" charset="0"/>
                <a:cs typeface="Arial" pitchFamily="34" charset="0"/>
              </a:rPr>
              <a:t>spina</a:t>
            </a:r>
            <a:r>
              <a:rPr lang="en-US" sz="1200" dirty="0">
                <a:latin typeface="Arial" pitchFamily="34" charset="0"/>
                <a:cs typeface="Arial" pitchFamily="34" charset="0"/>
              </a:rPr>
              <a:t> bifida, Hansen’s disease/leprosy, congenital insensitivity to pain, injuries to the peripheral nerves, </a:t>
            </a:r>
            <a:r>
              <a:rPr lang="en-US" sz="1200" dirty="0" err="1">
                <a:latin typeface="Arial" pitchFamily="34" charset="0"/>
                <a:cs typeface="Arial" pitchFamily="34" charset="0"/>
              </a:rPr>
              <a:t>meningomyelocele</a:t>
            </a:r>
            <a:r>
              <a:rPr lang="en-US" sz="1200" dirty="0">
                <a:latin typeface="Arial" pitchFamily="34" charset="0"/>
                <a:cs typeface="Arial" pitchFamily="34" charset="0"/>
              </a:rPr>
              <a:t>, </a:t>
            </a:r>
            <a:r>
              <a:rPr lang="en-US" sz="1200" dirty="0" err="1">
                <a:latin typeface="Arial" pitchFamily="34" charset="0"/>
                <a:cs typeface="Arial" pitchFamily="34" charset="0"/>
              </a:rPr>
              <a:t>tabes</a:t>
            </a:r>
            <a:r>
              <a:rPr lang="en-US" sz="1200" dirty="0">
                <a:latin typeface="Arial" pitchFamily="34" charset="0"/>
                <a:cs typeface="Arial" pitchFamily="34" charset="0"/>
              </a:rPr>
              <a:t> </a:t>
            </a:r>
            <a:r>
              <a:rPr lang="en-US" sz="1200" dirty="0" err="1">
                <a:latin typeface="Arial" pitchFamily="34" charset="0"/>
                <a:cs typeface="Arial" pitchFamily="34" charset="0"/>
              </a:rPr>
              <a:t>dorsalis</a:t>
            </a:r>
            <a:r>
              <a:rPr lang="en-US" sz="1200" dirty="0">
                <a:latin typeface="Arial" pitchFamily="34" charset="0"/>
                <a:cs typeface="Arial" pitchFamily="34" charset="0"/>
              </a:rPr>
              <a:t>. </a:t>
            </a:r>
            <a:endParaRPr lang="en-US" dirty="0"/>
          </a:p>
        </p:txBody>
      </p:sp>
      <p:sp>
        <p:nvSpPr>
          <p:cNvPr id="4" name="Slide Number Placeholder 3"/>
          <p:cNvSpPr>
            <a:spLocks noGrp="1"/>
          </p:cNvSpPr>
          <p:nvPr>
            <p:ph type="sldNum" sz="quarter" idx="10"/>
          </p:nvPr>
        </p:nvSpPr>
        <p:spPr/>
        <p:txBody>
          <a:bodyPr/>
          <a:lstStyle/>
          <a:p>
            <a:fld id="{391D906E-B26A-4FAE-93F8-83005EE78998}" type="slidenum">
              <a:rPr lang="en-US" smtClean="0"/>
              <a:pPr/>
              <a:t>9</a:t>
            </a:fld>
            <a:endParaRPr lang="en-US"/>
          </a:p>
        </p:txBody>
      </p:sp>
    </p:spTree>
    <p:extLst>
      <p:ext uri="{BB962C8B-B14F-4D97-AF65-F5344CB8AC3E}">
        <p14:creationId xmlns:p14="http://schemas.microsoft.com/office/powerpoint/2010/main" val="194382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Light touch- with help of a cotton wisp. Pain- pin prick. Temperature- with </a:t>
            </a:r>
            <a:r>
              <a:rPr lang="en-US" dirty="0" err="1"/>
              <a:t>testubes</a:t>
            </a:r>
            <a:r>
              <a:rPr lang="en-US" dirty="0"/>
              <a:t>.</a:t>
            </a:r>
            <a:r>
              <a:rPr lang="en-US" baseline="0" dirty="0"/>
              <a:t> Pressure can also be checked with a </a:t>
            </a:r>
            <a:r>
              <a:rPr lang="en-US" baseline="0" dirty="0" err="1"/>
              <a:t>neurotip</a:t>
            </a:r>
            <a:r>
              <a:rPr lang="en-US" baseline="0" dirty="0"/>
              <a:t> of 40g</a:t>
            </a:r>
            <a:endParaRPr lang="en-US" dirty="0"/>
          </a:p>
        </p:txBody>
      </p:sp>
      <p:sp>
        <p:nvSpPr>
          <p:cNvPr id="4" name="Slide Number Placeholder 3"/>
          <p:cNvSpPr>
            <a:spLocks noGrp="1"/>
          </p:cNvSpPr>
          <p:nvPr>
            <p:ph type="sldNum" sz="quarter" idx="10"/>
          </p:nvPr>
        </p:nvSpPr>
        <p:spPr/>
        <p:txBody>
          <a:bodyPr/>
          <a:lstStyle/>
          <a:p>
            <a:fld id="{391D906E-B26A-4FAE-93F8-83005EE78998}" type="slidenum">
              <a:rPr lang="en-US" smtClean="0"/>
              <a:pPr/>
              <a:t>19</a:t>
            </a:fld>
            <a:endParaRPr lang="en-US"/>
          </a:p>
        </p:txBody>
      </p:sp>
    </p:spTree>
    <p:extLst>
      <p:ext uri="{BB962C8B-B14F-4D97-AF65-F5344CB8AC3E}">
        <p14:creationId xmlns:p14="http://schemas.microsoft.com/office/powerpoint/2010/main" val="252798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"Inspect the foot and then inspect the shoes as part of your evaluation," – Dr. Bakker at who conf 2005</a:t>
            </a:r>
            <a:endParaRPr lang="en-US" dirty="0"/>
          </a:p>
        </p:txBody>
      </p:sp>
      <p:sp>
        <p:nvSpPr>
          <p:cNvPr id="4" name="Slide Number Placeholder 3"/>
          <p:cNvSpPr>
            <a:spLocks noGrp="1"/>
          </p:cNvSpPr>
          <p:nvPr>
            <p:ph type="sldNum" sz="quarter" idx="10"/>
          </p:nvPr>
        </p:nvSpPr>
        <p:spPr/>
        <p:txBody>
          <a:bodyPr/>
          <a:lstStyle/>
          <a:p>
            <a:fld id="{391D906E-B26A-4FAE-93F8-83005EE78998}" type="slidenum">
              <a:rPr lang="en-US" smtClean="0"/>
              <a:pPr/>
              <a:t>26</a:t>
            </a:fld>
            <a:endParaRPr lang="en-US"/>
          </a:p>
        </p:txBody>
      </p:sp>
    </p:spTree>
    <p:extLst>
      <p:ext uri="{BB962C8B-B14F-4D97-AF65-F5344CB8AC3E}">
        <p14:creationId xmlns:p14="http://schemas.microsoft.com/office/powerpoint/2010/main" val="59400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D906E-B26A-4FAE-93F8-83005EE78998}" type="slidenum">
              <a:rPr lang="en-US" smtClean="0"/>
              <a:pPr/>
              <a:t>28</a:t>
            </a:fld>
            <a:endParaRPr lang="en-US"/>
          </a:p>
        </p:txBody>
      </p:sp>
    </p:spTree>
    <p:extLst>
      <p:ext uri="{BB962C8B-B14F-4D97-AF65-F5344CB8AC3E}">
        <p14:creationId xmlns:p14="http://schemas.microsoft.com/office/powerpoint/2010/main" val="39659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7B10682-7572-446B-9C68-CF0602D3BE3C}" type="datetimeFigureOut">
              <a:rPr lang="en-US" smtClean="0"/>
              <a:pPr/>
              <a:t>6/18/2024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7B10682-7572-446B-9C68-CF0602D3BE3C}" type="datetimeFigureOut">
              <a:rPr lang="en-US" smtClean="0"/>
              <a:pPr/>
              <a:t>6/18/2024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7B10682-7572-446B-9C68-CF0602D3BE3C}" type="datetimeFigureOut">
              <a:rPr lang="en-US" smtClean="0"/>
              <a:pPr/>
              <a:t>6/18/2024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7B10682-7572-446B-9C68-CF0602D3BE3C}" type="datetimeFigureOut">
              <a:rPr lang="en-US" smtClean="0"/>
              <a:pPr/>
              <a:t>6/18/2024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10682-7572-446B-9C68-CF0602D3BE3C}" type="datetimeFigureOut">
              <a:rPr lang="en-US" smtClean="0"/>
              <a:pPr/>
              <a:t>6/18/2024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7B10682-7572-446B-9C68-CF0602D3BE3C}" type="datetimeFigureOut">
              <a:rPr lang="en-US" smtClean="0"/>
              <a:pPr/>
              <a:t>6/18/2024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7B10682-7572-446B-9C68-CF0602D3BE3C}" type="datetimeFigureOut">
              <a:rPr lang="en-US" smtClean="0"/>
              <a:pPr/>
              <a:t>6/18/2024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7B10682-7572-446B-9C68-CF0602D3BE3C}" type="datetimeFigureOut">
              <a:rPr lang="en-US" smtClean="0"/>
              <a:pPr/>
              <a:t>6/18/2024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10682-7572-446B-9C68-CF0602D3BE3C}" type="datetimeFigureOut">
              <a:rPr lang="en-US" smtClean="0"/>
              <a:pPr/>
              <a:t>6/18/2024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10682-7572-446B-9C68-CF0602D3BE3C}" type="datetimeFigureOut">
              <a:rPr lang="en-US" smtClean="0"/>
              <a:pPr/>
              <a:t>6/18/2024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10682-7572-446B-9C68-CF0602D3BE3C}" type="datetimeFigureOut">
              <a:rPr lang="en-US" smtClean="0"/>
              <a:pPr/>
              <a:t>6/18/2024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FE4043-4F42-4D84-B452-2971F2C48CCE}"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10682-7572-446B-9C68-CF0602D3BE3C}" type="datetimeFigureOut">
              <a:rPr lang="en-US" smtClean="0"/>
              <a:pPr/>
              <a:t>6/18/2024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E4043-4F42-4D84-B452-2971F2C48CC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Diabetic and Vascular ulcers</a:t>
            </a:r>
            <a:endParaRPr lang="en-IN" dirty="0"/>
          </a:p>
        </p:txBody>
      </p:sp>
      <p:sp>
        <p:nvSpPr>
          <p:cNvPr id="3" name="Subtitle 2"/>
          <p:cNvSpPr>
            <a:spLocks noGrp="1"/>
          </p:cNvSpPr>
          <p:nvPr>
            <p:ph type="subTitle" idx="1"/>
          </p:nvPr>
        </p:nvSpPr>
        <p:spPr/>
        <p:txBody>
          <a:bodyPr>
            <a:normAutofit lnSpcReduction="10000"/>
          </a:bodyPr>
          <a:lstStyle/>
          <a:p>
            <a:pPr>
              <a:spcBef>
                <a:spcPct val="0"/>
              </a:spcBef>
            </a:pPr>
            <a:r>
              <a:rPr lang="en-IN" sz="2400" dirty="0">
                <a:solidFill>
                  <a:srgbClr val="111111"/>
                </a:solidFill>
                <a:cs typeface="Arial" charset="0"/>
              </a:rPr>
              <a:t>Dr. Santosh Dobhal</a:t>
            </a:r>
          </a:p>
          <a:p>
            <a:pPr>
              <a:spcBef>
                <a:spcPct val="0"/>
              </a:spcBef>
            </a:pPr>
            <a:r>
              <a:rPr lang="en-IN" sz="2400" dirty="0">
                <a:solidFill>
                  <a:srgbClr val="111111"/>
                </a:solidFill>
                <a:cs typeface="Arial" charset="0"/>
              </a:rPr>
              <a:t>Dept. Of Cardiovascular </a:t>
            </a:r>
            <a:r>
              <a:rPr lang="en-IN" sz="2400">
                <a:solidFill>
                  <a:srgbClr val="111111"/>
                </a:solidFill>
                <a:cs typeface="Arial" charset="0"/>
              </a:rPr>
              <a:t>&amp; Respiratory Physiotherapy</a:t>
            </a:r>
            <a:endParaRPr lang="en-IN" sz="2400" dirty="0">
              <a:solidFill>
                <a:srgbClr val="111111"/>
              </a:solidFill>
              <a:cs typeface="Arial" charset="0"/>
            </a:endParaRPr>
          </a:p>
          <a:p>
            <a:pPr>
              <a:spcBef>
                <a:spcPct val="0"/>
              </a:spcBef>
            </a:pPr>
            <a:r>
              <a:rPr lang="en-IN" sz="2400" dirty="0">
                <a:solidFill>
                  <a:srgbClr val="111111"/>
                </a:solidFill>
                <a:cs typeface="Arial" charset="0"/>
              </a:rPr>
              <a:t>MGM Institute Of Physiotherapy </a:t>
            </a:r>
          </a:p>
          <a:p>
            <a:pPr>
              <a:spcBef>
                <a:spcPct val="0"/>
              </a:spcBef>
            </a:pPr>
            <a:r>
              <a:rPr lang="en-IN" sz="2400" dirty="0" err="1">
                <a:solidFill>
                  <a:srgbClr val="111111"/>
                </a:solidFill>
                <a:cs typeface="Arial" charset="0"/>
              </a:rPr>
              <a:t>Chh</a:t>
            </a:r>
            <a:r>
              <a:rPr lang="en-IN" sz="2400" dirty="0">
                <a:solidFill>
                  <a:srgbClr val="111111"/>
                </a:solidFill>
                <a:cs typeface="Arial" charset="0"/>
              </a:rPr>
              <a:t>. </a:t>
            </a:r>
            <a:r>
              <a:rPr lang="en-IN" sz="2400" dirty="0" err="1">
                <a:solidFill>
                  <a:srgbClr val="111111"/>
                </a:solidFill>
                <a:cs typeface="Arial" charset="0"/>
              </a:rPr>
              <a:t>Sambhajinagar</a:t>
            </a:r>
            <a:endParaRPr lang="en-US" sz="2400" dirty="0">
              <a:solidFill>
                <a:srgbClr val="111111"/>
              </a:solidFill>
              <a:cs typeface="Arial" charset="0"/>
            </a:endParaRP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990600" y="67901"/>
            <a:ext cx="6781800" cy="6654297"/>
          </a:xfrm>
          <a:prstGeom prst="rect">
            <a:avLst/>
          </a:prstGeom>
          <a:noFill/>
          <a:ln w="50800">
            <a:solidFill>
              <a:schemeClr val="accent2"/>
            </a:solid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mal foot.jpg"/>
          <p:cNvPicPr>
            <a:picLocks noChangeAspect="1"/>
          </p:cNvPicPr>
          <p:nvPr/>
        </p:nvPicPr>
        <p:blipFill>
          <a:blip r:embed="rId2" cstate="print"/>
          <a:stretch>
            <a:fillRect/>
          </a:stretch>
        </p:blipFill>
        <p:spPr>
          <a:xfrm>
            <a:off x="457200" y="533400"/>
            <a:ext cx="4012963" cy="2667000"/>
          </a:xfrm>
          <a:prstGeom prst="roundRect">
            <a:avLst/>
          </a:prstGeom>
          <a:ln w="76200">
            <a:solidFill>
              <a:schemeClr val="tx1"/>
            </a:solidFill>
          </a:ln>
        </p:spPr>
      </p:pic>
      <p:pic>
        <p:nvPicPr>
          <p:cNvPr id="3" name="Picture 2" descr="charcot foot.jpg"/>
          <p:cNvPicPr>
            <a:picLocks noChangeAspect="1"/>
          </p:cNvPicPr>
          <p:nvPr/>
        </p:nvPicPr>
        <p:blipFill>
          <a:blip r:embed="rId3" cstate="print"/>
          <a:stretch>
            <a:fillRect/>
          </a:stretch>
        </p:blipFill>
        <p:spPr>
          <a:xfrm>
            <a:off x="4419600" y="3429000"/>
            <a:ext cx="3962400" cy="2924175"/>
          </a:xfrm>
          <a:prstGeom prst="roundRect">
            <a:avLst/>
          </a:prstGeom>
          <a:ln w="76200">
            <a:solidFill>
              <a:schemeClr val="tx1"/>
            </a:solidFill>
          </a:ln>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atin typeface="Times New Roman" pitchFamily="18" charset="0"/>
                <a:cs typeface="Times New Roman" pitchFamily="18" charset="0"/>
              </a:rPr>
              <a:t>Clinical features of Charcot Foot</a:t>
            </a:r>
          </a:p>
        </p:txBody>
      </p:sp>
      <p:sp>
        <p:nvSpPr>
          <p:cNvPr id="3" name="Content Placeholder 2"/>
          <p:cNvSpPr>
            <a:spLocks noGrp="1"/>
          </p:cNvSpPr>
          <p:nvPr>
            <p:ph sz="quarter" idx="1"/>
          </p:nvPr>
        </p:nvSpPr>
        <p:spPr>
          <a:xfrm>
            <a:off x="612648" y="1600200"/>
            <a:ext cx="8153400" cy="4953000"/>
          </a:xfrm>
        </p:spPr>
        <p:txBody>
          <a:bodyPr>
            <a:noAutofit/>
          </a:bodyPr>
          <a:lstStyle/>
          <a:p>
            <a:pPr>
              <a:lnSpc>
                <a:spcPct val="150000"/>
              </a:lnSpc>
            </a:pPr>
            <a:r>
              <a:rPr lang="en-US" sz="2600" dirty="0">
                <a:latin typeface="Times New Roman" pitchFamily="18" charset="0"/>
                <a:cs typeface="Times New Roman" pitchFamily="18" charset="0"/>
              </a:rPr>
              <a:t>&gt;10 years of diabetes </a:t>
            </a:r>
          </a:p>
          <a:p>
            <a:pPr>
              <a:lnSpc>
                <a:spcPct val="150000"/>
              </a:lnSpc>
            </a:pPr>
            <a:r>
              <a:rPr lang="en-US" sz="2600" dirty="0">
                <a:latin typeface="Times New Roman" pitchFamily="18" charset="0"/>
                <a:cs typeface="Times New Roman" pitchFamily="18" charset="0"/>
              </a:rPr>
              <a:t>History of </a:t>
            </a:r>
            <a:r>
              <a:rPr lang="en-US" sz="2600" b="1" dirty="0">
                <a:latin typeface="Times New Roman" pitchFamily="18" charset="0"/>
                <a:cs typeface="Times New Roman" pitchFamily="18" charset="0"/>
              </a:rPr>
              <a:t>trauma</a:t>
            </a:r>
          </a:p>
          <a:p>
            <a:pPr>
              <a:lnSpc>
                <a:spcPct val="150000"/>
              </a:lnSpc>
            </a:pPr>
            <a:r>
              <a:rPr lang="en-US" sz="2600" dirty="0">
                <a:latin typeface="Times New Roman" pitchFamily="18" charset="0"/>
                <a:cs typeface="Times New Roman" pitchFamily="18" charset="0"/>
              </a:rPr>
              <a:t>Early acute stages – </a:t>
            </a:r>
            <a:r>
              <a:rPr lang="en-US" sz="2600" dirty="0" err="1">
                <a:latin typeface="Times New Roman" pitchFamily="18" charset="0"/>
                <a:cs typeface="Times New Roman" pitchFamily="18" charset="0"/>
              </a:rPr>
              <a:t>erythema</a:t>
            </a:r>
            <a:r>
              <a:rPr lang="en-US" sz="2600" dirty="0">
                <a:latin typeface="Times New Roman" pitchFamily="18" charset="0"/>
                <a:cs typeface="Times New Roman" pitchFamily="18" charset="0"/>
              </a:rPr>
              <a:t>, increased skin temperature, deformity, instability, swelling</a:t>
            </a:r>
          </a:p>
          <a:p>
            <a:pPr>
              <a:lnSpc>
                <a:spcPct val="150000"/>
              </a:lnSpc>
            </a:pPr>
            <a:r>
              <a:rPr lang="en-US" sz="2600" b="1" dirty="0">
                <a:latin typeface="Times New Roman" pitchFamily="18" charset="0"/>
                <a:cs typeface="Times New Roman" pitchFamily="18" charset="0"/>
              </a:rPr>
              <a:t>Neuropathy </a:t>
            </a:r>
            <a:r>
              <a:rPr lang="en-US" sz="2600" dirty="0">
                <a:latin typeface="Times New Roman" pitchFamily="18" charset="0"/>
                <a:cs typeface="Times New Roman" pitchFamily="18" charset="0"/>
              </a:rPr>
              <a:t>almost always present – but pain and discomfort often is present (but not as much as would be expected given extent of tissue damage)</a:t>
            </a:r>
          </a:p>
          <a:p>
            <a:pPr>
              <a:lnSpc>
                <a:spcPct val="150000"/>
              </a:lnSpc>
            </a:pPr>
            <a:r>
              <a:rPr lang="en-US" sz="2600" dirty="0">
                <a:latin typeface="Times New Roman" pitchFamily="18" charset="0"/>
                <a:cs typeface="Times New Roman" pitchFamily="18" charset="0"/>
              </a:rPr>
              <a:t>Often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hypermobile</a:t>
            </a:r>
            <a:r>
              <a:rPr lang="en-US" sz="2600" b="1" dirty="0">
                <a:latin typeface="Times New Roman" pitchFamily="18" charset="0"/>
                <a:cs typeface="Times New Roman" pitchFamily="18" charset="0"/>
              </a:rPr>
              <a:t>  </a:t>
            </a:r>
            <a:br>
              <a:rPr lang="en-US" sz="2600" dirty="0">
                <a:latin typeface="Times New Roman" pitchFamily="18" charset="0"/>
                <a:cs typeface="Times New Roman" pitchFamily="18" charset="0"/>
              </a:rPr>
            </a:br>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609600" y="1752600"/>
            <a:ext cx="8153400" cy="4495800"/>
          </a:xfrm>
        </p:spPr>
        <p:txBody>
          <a:bodyPr>
            <a:normAutofit fontScale="92500" lnSpcReduction="20000"/>
          </a:bodyPr>
          <a:lstStyle/>
          <a:p>
            <a:pPr>
              <a:buNone/>
            </a:pPr>
            <a:r>
              <a:rPr lang="en-US" sz="3200" b="1" dirty="0">
                <a:latin typeface="Times New Roman" pitchFamily="18" charset="0"/>
                <a:cs typeface="Times New Roman" pitchFamily="18" charset="0"/>
              </a:rPr>
              <a:t>Progression: </a:t>
            </a:r>
          </a:p>
          <a:p>
            <a:endParaRPr lang="en-US" sz="3200" dirty="0">
              <a:latin typeface="Times New Roman" pitchFamily="18" charset="0"/>
              <a:cs typeface="Times New Roman" pitchFamily="18" charset="0"/>
            </a:endParaRPr>
          </a:p>
          <a:p>
            <a:pPr>
              <a:buFont typeface="Wingdings" pitchFamily="2" charset="2"/>
              <a:buChar char="q"/>
            </a:pPr>
            <a:r>
              <a:rPr lang="en-US" sz="3200" dirty="0">
                <a:latin typeface="Times New Roman" pitchFamily="18" charset="0"/>
                <a:cs typeface="Times New Roman" pitchFamily="18" charset="0"/>
              </a:rPr>
              <a:t>Complete destruction</a:t>
            </a:r>
          </a:p>
          <a:p>
            <a:pPr>
              <a:buNone/>
            </a:pPr>
            <a:endParaRPr lang="en-US" sz="3200" dirty="0">
              <a:latin typeface="Times New Roman" pitchFamily="18" charset="0"/>
              <a:cs typeface="Times New Roman" pitchFamily="18" charset="0"/>
            </a:endParaRPr>
          </a:p>
          <a:p>
            <a:pPr>
              <a:buFont typeface="Wingdings" pitchFamily="2" charset="2"/>
              <a:buChar char="q"/>
            </a:pPr>
            <a:r>
              <a:rPr lang="en-US" sz="3200" dirty="0">
                <a:latin typeface="Times New Roman" pitchFamily="18" charset="0"/>
                <a:cs typeface="Times New Roman" pitchFamily="18" charset="0"/>
              </a:rPr>
              <a:t>Tubular bones of metatarsus and toes </a:t>
            </a:r>
            <a:r>
              <a:rPr lang="en-US" sz="3200" b="1" dirty="0">
                <a:latin typeface="Times New Roman" pitchFamily="18" charset="0"/>
                <a:cs typeface="Times New Roman" pitchFamily="18" charset="0"/>
              </a:rPr>
              <a:t>– atrophic changes</a:t>
            </a:r>
            <a:r>
              <a:rPr lang="en-US" sz="3200" dirty="0">
                <a:latin typeface="Times New Roman" pitchFamily="18" charset="0"/>
                <a:cs typeface="Times New Roman" pitchFamily="18" charset="0"/>
              </a:rPr>
              <a:t> (penciling and hour glass </a:t>
            </a:r>
            <a:r>
              <a:rPr lang="en-US" sz="3200" dirty="0" err="1">
                <a:latin typeface="Times New Roman" pitchFamily="18" charset="0"/>
                <a:cs typeface="Times New Roman" pitchFamily="18" charset="0"/>
              </a:rPr>
              <a:t>resorption</a:t>
            </a:r>
            <a:r>
              <a:rPr lang="en-US" sz="3200" dirty="0">
                <a:latin typeface="Times New Roman" pitchFamily="18" charset="0"/>
                <a:cs typeface="Times New Roman" pitchFamily="18" charset="0"/>
              </a:rPr>
              <a:t> )</a:t>
            </a:r>
          </a:p>
          <a:p>
            <a:pPr>
              <a:buFont typeface="Wingdings" pitchFamily="2" charset="2"/>
              <a:buChar char="q"/>
            </a:pPr>
            <a:endParaRPr lang="en-US" sz="3200" dirty="0">
              <a:latin typeface="Times New Roman" pitchFamily="18" charset="0"/>
              <a:cs typeface="Times New Roman" pitchFamily="18" charset="0"/>
            </a:endParaRPr>
          </a:p>
          <a:p>
            <a:pPr>
              <a:buFont typeface="Wingdings" pitchFamily="2" charset="2"/>
              <a:buChar char="q"/>
            </a:pPr>
            <a:r>
              <a:rPr lang="en-US" sz="3200" dirty="0">
                <a:latin typeface="Times New Roman" pitchFamily="18" charset="0"/>
                <a:cs typeface="Times New Roman" pitchFamily="18" charset="0"/>
              </a:rPr>
              <a:t>Findings mimic those found in </a:t>
            </a:r>
            <a:r>
              <a:rPr lang="en-US" sz="3200" dirty="0" err="1">
                <a:latin typeface="Times New Roman" pitchFamily="18" charset="0"/>
                <a:cs typeface="Times New Roman" pitchFamily="18" charset="0"/>
              </a:rPr>
              <a:t>osteomyelitis</a:t>
            </a:r>
            <a:endParaRPr lang="en-US" sz="3200" dirty="0">
              <a:latin typeface="Times New Roman" pitchFamily="18" charset="0"/>
              <a:cs typeface="Times New Roman" pitchFamily="18" charset="0"/>
            </a:endParaRPr>
          </a:p>
          <a:p>
            <a:pPr>
              <a:buFont typeface="Wingdings" pitchFamily="2" charset="2"/>
              <a:buChar char="q"/>
            </a:pPr>
            <a:endParaRPr lang="en-US" sz="3200" dirty="0">
              <a:latin typeface="Times New Roman" pitchFamily="18" charset="0"/>
              <a:cs typeface="Times New Roman" pitchFamily="18" charset="0"/>
            </a:endParaRPr>
          </a:p>
          <a:p>
            <a:pPr>
              <a:buFont typeface="Wingdings" pitchFamily="2" charset="2"/>
              <a:buChar char="q"/>
            </a:pPr>
            <a:r>
              <a:rPr lang="en-US" sz="3200" dirty="0">
                <a:latin typeface="Times New Roman" pitchFamily="18" charset="0"/>
                <a:cs typeface="Times New Roman" pitchFamily="18" charset="0"/>
              </a:rPr>
              <a:t>Can lead to ulcers if unchecked</a:t>
            </a:r>
          </a:p>
          <a:p>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13</a:t>
            </a:fld>
            <a:endParaRPr lang="en-US"/>
          </a:p>
        </p:txBody>
      </p:sp>
      <p:sp>
        <p:nvSpPr>
          <p:cNvPr id="5" name="Title 1"/>
          <p:cNvSpPr>
            <a:spLocks noGrp="1"/>
          </p:cNvSpPr>
          <p:nvPr>
            <p:ph type="title"/>
          </p:nvPr>
        </p:nvSpPr>
        <p:spPr/>
        <p:txBody>
          <a:bodyPr>
            <a:normAutofit/>
          </a:bodyPr>
          <a:lstStyle/>
          <a:p>
            <a:r>
              <a:rPr lang="en-US" sz="3800" dirty="0">
                <a:latin typeface="Times New Roman" pitchFamily="18" charset="0"/>
                <a:cs typeface="Times New Roman" pitchFamily="18" charset="0"/>
              </a:rPr>
              <a:t>Clinical features of Charcot Foot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3800" dirty="0">
                <a:solidFill>
                  <a:schemeClr val="tx1"/>
                </a:solidFill>
                <a:latin typeface="Times New Roman" pitchFamily="18" charset="0"/>
                <a:cs typeface="Times New Roman" pitchFamily="18" charset="0"/>
              </a:rPr>
              <a:t>THE AIM OF THE ASSESSMENT</a:t>
            </a:r>
          </a:p>
        </p:txBody>
      </p:sp>
      <p:sp>
        <p:nvSpPr>
          <p:cNvPr id="3" name="Content Placeholder 2"/>
          <p:cNvSpPr>
            <a:spLocks noGrp="1"/>
          </p:cNvSpPr>
          <p:nvPr>
            <p:ph sz="quarter" idx="1"/>
          </p:nvPr>
        </p:nvSpPr>
        <p:spPr>
          <a:xfrm>
            <a:off x="457200" y="1676400"/>
            <a:ext cx="8229600" cy="4114800"/>
          </a:xfrm>
          <a:solidFill>
            <a:schemeClr val="bg2">
              <a:lumMod val="75000"/>
            </a:schemeClr>
          </a:solidFill>
          <a:ln w="47625">
            <a:solidFill>
              <a:schemeClr val="accent2"/>
            </a:solidFill>
          </a:ln>
        </p:spPr>
        <p:txBody>
          <a:bodyPr>
            <a:normAutofit/>
          </a:bodyPr>
          <a:lstStyle/>
          <a:p>
            <a:pPr algn="ctr">
              <a:buNone/>
            </a:pPr>
            <a:endParaRPr lang="en-US" sz="2800"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To stratify the risk for development of ulcer</a:t>
            </a:r>
          </a:p>
          <a:p>
            <a:pPr algn="ctr">
              <a:buNone/>
            </a:pPr>
            <a:endParaRPr lang="en-US" sz="28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 OR</a:t>
            </a:r>
          </a:p>
          <a:p>
            <a:pPr algn="ctr">
              <a:buNone/>
            </a:pPr>
            <a:endParaRPr lang="en-US" sz="28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 To find out the cause of developed ulcer:</a:t>
            </a:r>
          </a:p>
          <a:p>
            <a:pPr algn="ctr">
              <a:buNone/>
            </a:pP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Ischaemia</a:t>
            </a:r>
            <a:r>
              <a:rPr lang="en-US" sz="2800" b="1" dirty="0">
                <a:latin typeface="Times New Roman" pitchFamily="18" charset="0"/>
                <a:cs typeface="Times New Roman" pitchFamily="18" charset="0"/>
              </a:rPr>
              <a:t> 2) Neuropathy 3) Structural</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ctr"/>
            <a:r>
              <a:rPr lang="en-US" sz="3800" dirty="0">
                <a:solidFill>
                  <a:schemeClr val="tx1"/>
                </a:solidFill>
                <a:latin typeface="Times New Roman" pitchFamily="18" charset="0"/>
                <a:cs typeface="Times New Roman" pitchFamily="18" charset="0"/>
              </a:rPr>
              <a:t>Chief Complaints</a:t>
            </a:r>
          </a:p>
        </p:txBody>
      </p:sp>
      <p:sp>
        <p:nvSpPr>
          <p:cNvPr id="3" name="Content Placeholder 2"/>
          <p:cNvSpPr>
            <a:spLocks noGrp="1"/>
          </p:cNvSpPr>
          <p:nvPr>
            <p:ph sz="quarter" idx="1"/>
          </p:nvPr>
        </p:nvSpPr>
        <p:spPr>
          <a:xfrm>
            <a:off x="457200" y="1731264"/>
            <a:ext cx="8229600" cy="5126736"/>
          </a:xfrm>
        </p:spPr>
        <p:txBody>
          <a:bodyPr>
            <a:normAutofit/>
          </a:bodyPr>
          <a:lstStyle/>
          <a:p>
            <a:r>
              <a:rPr lang="en-US" sz="2400" dirty="0">
                <a:latin typeface="Times New Roman" pitchFamily="18" charset="0"/>
                <a:cs typeface="Times New Roman" pitchFamily="18" charset="0"/>
              </a:rPr>
              <a:t>Asymptomatic</a:t>
            </a:r>
          </a:p>
          <a:p>
            <a:r>
              <a:rPr lang="en-US" sz="2400" dirty="0">
                <a:latin typeface="Times New Roman" pitchFamily="18" charset="0"/>
                <a:cs typeface="Times New Roman" pitchFamily="18" charset="0"/>
              </a:rPr>
              <a:t>Numbness, tingling</a:t>
            </a:r>
          </a:p>
          <a:p>
            <a:r>
              <a:rPr lang="en-US" sz="2400" dirty="0">
                <a:latin typeface="Times New Roman" pitchFamily="18" charset="0"/>
                <a:cs typeface="Times New Roman" pitchFamily="18" charset="0"/>
              </a:rPr>
              <a:t>Slipping of </a:t>
            </a:r>
            <a:r>
              <a:rPr lang="en-US" sz="2400" dirty="0" err="1">
                <a:latin typeface="Times New Roman" pitchFamily="18" charset="0"/>
                <a:cs typeface="Times New Roman" pitchFamily="18" charset="0"/>
              </a:rPr>
              <a:t>chappals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Pain</a:t>
            </a:r>
          </a:p>
          <a:p>
            <a:r>
              <a:rPr lang="en-US" sz="2400" dirty="0">
                <a:latin typeface="Times New Roman" pitchFamily="18" charset="0"/>
                <a:cs typeface="Times New Roman" pitchFamily="18" charset="0"/>
              </a:rPr>
              <a:t>Pain on walking</a:t>
            </a:r>
          </a:p>
          <a:p>
            <a:r>
              <a:rPr lang="en-US" sz="2400" dirty="0">
                <a:latin typeface="Times New Roman" pitchFamily="18" charset="0"/>
                <a:cs typeface="Times New Roman" pitchFamily="18" charset="0"/>
              </a:rPr>
              <a:t>Rest pain</a:t>
            </a:r>
          </a:p>
          <a:p>
            <a:r>
              <a:rPr lang="en-US" sz="2400" dirty="0">
                <a:latin typeface="Times New Roman" pitchFamily="18" charset="0"/>
                <a:cs typeface="Times New Roman" pitchFamily="18" charset="0"/>
              </a:rPr>
              <a:t>Nocturnal Pain</a:t>
            </a:r>
          </a:p>
          <a:p>
            <a:r>
              <a:rPr lang="en-US" sz="2400" dirty="0">
                <a:latin typeface="Times New Roman" pitchFamily="18" charset="0"/>
                <a:cs typeface="Times New Roman" pitchFamily="18" charset="0"/>
              </a:rPr>
              <a:t>Deformities of Foot/ Callus</a:t>
            </a:r>
          </a:p>
          <a:p>
            <a:r>
              <a:rPr lang="en-US" sz="2400" dirty="0">
                <a:latin typeface="Times New Roman" pitchFamily="18" charset="0"/>
                <a:cs typeface="Times New Roman" pitchFamily="18" charset="0"/>
              </a:rPr>
              <a:t>Reduced joint mobility</a:t>
            </a:r>
          </a:p>
          <a:p>
            <a:pPr>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Right Brace 3"/>
          <p:cNvSpPr/>
          <p:nvPr/>
        </p:nvSpPr>
        <p:spPr>
          <a:xfrm>
            <a:off x="4191000" y="1600200"/>
            <a:ext cx="457200" cy="1447800"/>
          </a:xfrm>
          <a:prstGeom prst="rightBrace">
            <a:avLst/>
          </a:prstGeom>
          <a:no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5" name="Right Brace 4"/>
          <p:cNvSpPr/>
          <p:nvPr/>
        </p:nvSpPr>
        <p:spPr>
          <a:xfrm>
            <a:off x="4191000" y="3124200"/>
            <a:ext cx="457200" cy="1676400"/>
          </a:xfrm>
          <a:prstGeom prst="rightBrac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6" name="Right Brace 5"/>
          <p:cNvSpPr/>
          <p:nvPr/>
        </p:nvSpPr>
        <p:spPr>
          <a:xfrm>
            <a:off x="4191000" y="4876800"/>
            <a:ext cx="457200" cy="1295400"/>
          </a:xfrm>
          <a:prstGeom prst="rightBrac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7" name="Rounded Rectangle 6"/>
          <p:cNvSpPr/>
          <p:nvPr/>
        </p:nvSpPr>
        <p:spPr>
          <a:xfrm>
            <a:off x="4800600" y="1905000"/>
            <a:ext cx="2819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Times New Roman" pitchFamily="18" charset="0"/>
                <a:cs typeface="Times New Roman" pitchFamily="18" charset="0"/>
              </a:rPr>
              <a:t>NEUROPATHY</a:t>
            </a:r>
          </a:p>
        </p:txBody>
      </p:sp>
      <p:sp>
        <p:nvSpPr>
          <p:cNvPr id="9" name="Rounded Rectangle 8"/>
          <p:cNvSpPr/>
          <p:nvPr/>
        </p:nvSpPr>
        <p:spPr>
          <a:xfrm>
            <a:off x="4800600" y="3505200"/>
            <a:ext cx="26670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Times New Roman" pitchFamily="18" charset="0"/>
                <a:cs typeface="Times New Roman" pitchFamily="18" charset="0"/>
              </a:rPr>
              <a:t>ISCHAEMIA</a:t>
            </a:r>
          </a:p>
        </p:txBody>
      </p:sp>
      <p:sp>
        <p:nvSpPr>
          <p:cNvPr id="10" name="Rounded Rectangle 9"/>
          <p:cNvSpPr/>
          <p:nvPr/>
        </p:nvSpPr>
        <p:spPr>
          <a:xfrm>
            <a:off x="4800600" y="5029200"/>
            <a:ext cx="25908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Times New Roman" pitchFamily="18" charset="0"/>
                <a:cs typeface="Times New Roman" pitchFamily="18" charset="0"/>
              </a:rPr>
              <a:t>STRUCTURAL</a:t>
            </a:r>
          </a:p>
        </p:txBody>
      </p:sp>
      <p:sp>
        <p:nvSpPr>
          <p:cNvPr id="11" name="Slide Number Placeholder 10"/>
          <p:cNvSpPr>
            <a:spLocks noGrp="1"/>
          </p:cNvSpPr>
          <p:nvPr>
            <p:ph type="sldNum" sz="quarter" idx="12"/>
          </p:nvPr>
        </p:nvSpPr>
        <p:spPr/>
        <p:txBody>
          <a:bodyPr>
            <a:normAutofit/>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US" sz="3800" dirty="0">
                <a:latin typeface="Times New Roman" pitchFamily="18" charset="0"/>
                <a:cs typeface="Times New Roman" pitchFamily="18" charset="0"/>
              </a:rPr>
              <a:t>Motor System</a:t>
            </a:r>
          </a:p>
        </p:txBody>
      </p:sp>
      <p:sp>
        <p:nvSpPr>
          <p:cNvPr id="3" name="Content Placeholder 2"/>
          <p:cNvSpPr>
            <a:spLocks noGrp="1"/>
          </p:cNvSpPr>
          <p:nvPr>
            <p:ph sz="quarter" idx="1"/>
          </p:nvPr>
        </p:nvSpPr>
        <p:spPr>
          <a:xfrm>
            <a:off x="457200" y="1524000"/>
            <a:ext cx="8229600" cy="5050536"/>
          </a:xfrm>
        </p:spPr>
        <p:txBody>
          <a:bodyPr>
            <a:normAutofit/>
          </a:bodyPr>
          <a:lstStyle/>
          <a:p>
            <a:pPr>
              <a:lnSpc>
                <a:spcPct val="150000"/>
              </a:lnSpc>
              <a:buNone/>
            </a:pPr>
            <a:r>
              <a:rPr lang="en-US" sz="2600" dirty="0">
                <a:latin typeface="Times New Roman" pitchFamily="18" charset="0"/>
                <a:cs typeface="Times New Roman" pitchFamily="18" charset="0"/>
              </a:rPr>
              <a:t>1) Deformity</a:t>
            </a:r>
          </a:p>
          <a:p>
            <a:pPr>
              <a:lnSpc>
                <a:spcPct val="150000"/>
              </a:lnSpc>
              <a:buNone/>
            </a:pPr>
            <a:r>
              <a:rPr lang="en-US" sz="2600" dirty="0">
                <a:latin typeface="Times New Roman" pitchFamily="18" charset="0"/>
                <a:cs typeface="Times New Roman" pitchFamily="18" charset="0"/>
              </a:rPr>
              <a:t>2) Abnormal Pressure Areas: Foot Scan</a:t>
            </a:r>
          </a:p>
          <a:p>
            <a:pPr>
              <a:lnSpc>
                <a:spcPct val="150000"/>
              </a:lnSpc>
              <a:buNone/>
            </a:pPr>
            <a:r>
              <a:rPr lang="en-US" sz="2600" dirty="0">
                <a:latin typeface="Times New Roman" pitchFamily="18" charset="0"/>
                <a:cs typeface="Times New Roman" pitchFamily="18" charset="0"/>
              </a:rPr>
              <a:t>3)Tightness of muscles</a:t>
            </a:r>
          </a:p>
          <a:p>
            <a:pPr>
              <a:lnSpc>
                <a:spcPct val="150000"/>
              </a:lnSpc>
              <a:buNone/>
            </a:pPr>
            <a:r>
              <a:rPr lang="en-US" sz="2600" dirty="0">
                <a:latin typeface="Times New Roman" pitchFamily="18" charset="0"/>
                <a:cs typeface="Times New Roman" pitchFamily="18" charset="0"/>
              </a:rPr>
              <a:t>4) Manual muscle Testing</a:t>
            </a:r>
          </a:p>
          <a:p>
            <a:pPr>
              <a:lnSpc>
                <a:spcPct val="150000"/>
              </a:lnSpc>
              <a:buNone/>
            </a:pPr>
            <a:r>
              <a:rPr lang="en-US" sz="2600" dirty="0">
                <a:latin typeface="Times New Roman" pitchFamily="18" charset="0"/>
                <a:cs typeface="Times New Roman" pitchFamily="18" charset="0"/>
              </a:rPr>
              <a:t>5) Reflexes</a:t>
            </a:r>
          </a:p>
          <a:p>
            <a:pPr>
              <a:lnSpc>
                <a:spcPct val="150000"/>
              </a:lnSpc>
              <a:buNone/>
            </a:pPr>
            <a:r>
              <a:rPr lang="en-US" sz="2600" dirty="0">
                <a:latin typeface="Times New Roman" pitchFamily="18" charset="0"/>
                <a:cs typeface="Times New Roman" pitchFamily="18" charset="0"/>
              </a:rPr>
              <a:t>6) Muscle Girth</a:t>
            </a:r>
          </a:p>
          <a:p>
            <a:pPr>
              <a:lnSpc>
                <a:spcPct val="150000"/>
              </a:lnSpc>
              <a:buNone/>
            </a:pPr>
            <a:r>
              <a:rPr lang="en-US" sz="2600" dirty="0">
                <a:latin typeface="Times New Roman" pitchFamily="18" charset="0"/>
                <a:cs typeface="Times New Roman" pitchFamily="18" charset="0"/>
              </a:rPr>
              <a:t>7) Gait: Gait Analyzer</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a:bodyPr>
          <a:lstStyle/>
          <a:p>
            <a:pPr algn="ctr"/>
            <a:r>
              <a:rPr lang="en-US" sz="3800" dirty="0">
                <a:latin typeface="Times New Roman" pitchFamily="18" charset="0"/>
                <a:cs typeface="Times New Roman" pitchFamily="18" charset="0"/>
              </a:rPr>
              <a:t>Deformity</a:t>
            </a:r>
          </a:p>
        </p:txBody>
      </p:sp>
      <p:sp>
        <p:nvSpPr>
          <p:cNvPr id="3" name="Content Placeholder 2"/>
          <p:cNvSpPr>
            <a:spLocks noGrp="1"/>
          </p:cNvSpPr>
          <p:nvPr>
            <p:ph sz="quarter" idx="1"/>
          </p:nvPr>
        </p:nvSpPr>
        <p:spPr>
          <a:xfrm>
            <a:off x="457200" y="1371600"/>
            <a:ext cx="8229600" cy="5202936"/>
          </a:xfrm>
        </p:spPr>
        <p:txBody>
          <a:bodyPr/>
          <a:lstStyle/>
          <a:p>
            <a:pPr marL="624078" indent="-514350">
              <a:buNone/>
            </a:pPr>
            <a:endParaRPr lang="en-US" dirty="0"/>
          </a:p>
          <a:p>
            <a:pPr marL="624078" indent="-514350">
              <a:buNone/>
            </a:pPr>
            <a:endParaRPr lang="en-US" dirty="0"/>
          </a:p>
          <a:p>
            <a:pPr marL="624078" indent="-514350">
              <a:buAutoNum type="arabicParenR"/>
            </a:pPr>
            <a:endParaRPr lang="en-US" dirty="0"/>
          </a:p>
          <a:p>
            <a:pPr marL="624078" indent="-514350">
              <a:buAutoNum type="arabicParenR"/>
            </a:pPr>
            <a:endParaRPr lang="en-US" dirty="0"/>
          </a:p>
          <a:p>
            <a:pPr marL="624078" indent="-514350">
              <a:buNone/>
            </a:pPr>
            <a:endParaRPr lang="en-US" dirty="0"/>
          </a:p>
        </p:txBody>
      </p:sp>
      <p:pic>
        <p:nvPicPr>
          <p:cNvPr id="6" name="Picture 5" descr="foot_clawtoes_anat03.jpg"/>
          <p:cNvPicPr>
            <a:picLocks noChangeAspect="1"/>
          </p:cNvPicPr>
          <p:nvPr/>
        </p:nvPicPr>
        <p:blipFill>
          <a:blip r:embed="rId2" cstate="print"/>
          <a:stretch>
            <a:fillRect/>
          </a:stretch>
        </p:blipFill>
        <p:spPr>
          <a:xfrm>
            <a:off x="1143000" y="1981200"/>
            <a:ext cx="3657600" cy="2133600"/>
          </a:xfrm>
          <a:prstGeom prst="rect">
            <a:avLst/>
          </a:prstGeom>
          <a:ln w="76200">
            <a:solidFill>
              <a:schemeClr val="accent2"/>
            </a:solidFill>
          </a:ln>
        </p:spPr>
      </p:pic>
      <p:pic>
        <p:nvPicPr>
          <p:cNvPr id="7" name="Picture 6" descr="hallux_valgus-1311.jpg"/>
          <p:cNvPicPr>
            <a:picLocks noChangeAspect="1"/>
          </p:cNvPicPr>
          <p:nvPr/>
        </p:nvPicPr>
        <p:blipFill>
          <a:blip r:embed="rId3" cstate="print"/>
          <a:stretch>
            <a:fillRect/>
          </a:stretch>
        </p:blipFill>
        <p:spPr>
          <a:xfrm>
            <a:off x="5867400" y="1676400"/>
            <a:ext cx="2895600" cy="2410587"/>
          </a:xfrm>
          <a:prstGeom prst="rect">
            <a:avLst/>
          </a:prstGeom>
          <a:ln w="76200">
            <a:solidFill>
              <a:schemeClr val="accent2"/>
            </a:solidFill>
          </a:ln>
        </p:spPr>
      </p:pic>
      <p:pic>
        <p:nvPicPr>
          <p:cNvPr id="8" name="Picture 7" descr="Hammertoe.jpg"/>
          <p:cNvPicPr>
            <a:picLocks noChangeAspect="1"/>
          </p:cNvPicPr>
          <p:nvPr/>
        </p:nvPicPr>
        <p:blipFill>
          <a:blip r:embed="rId4" cstate="print"/>
          <a:stretch>
            <a:fillRect/>
          </a:stretch>
        </p:blipFill>
        <p:spPr>
          <a:xfrm>
            <a:off x="1295400" y="4495800"/>
            <a:ext cx="3429000" cy="2083308"/>
          </a:xfrm>
          <a:prstGeom prst="rect">
            <a:avLst/>
          </a:prstGeom>
          <a:ln w="76200">
            <a:solidFill>
              <a:schemeClr val="accent2"/>
            </a:solidFill>
          </a:ln>
        </p:spPr>
      </p:pic>
      <p:pic>
        <p:nvPicPr>
          <p:cNvPr id="9" name="Picture 8" descr="hallux-valgus-bunion-foot-condition-300x2941.jpg"/>
          <p:cNvPicPr>
            <a:picLocks noChangeAspect="1"/>
          </p:cNvPicPr>
          <p:nvPr/>
        </p:nvPicPr>
        <p:blipFill>
          <a:blip r:embed="rId5" cstate="print"/>
          <a:stretch>
            <a:fillRect/>
          </a:stretch>
        </p:blipFill>
        <p:spPr>
          <a:xfrm>
            <a:off x="6172200" y="4468368"/>
            <a:ext cx="2514600" cy="2161032"/>
          </a:xfrm>
          <a:prstGeom prst="rect">
            <a:avLst/>
          </a:prstGeom>
          <a:ln w="76200">
            <a:solidFill>
              <a:schemeClr val="accent2"/>
            </a:solidFill>
          </a:ln>
        </p:spPr>
      </p:pic>
      <p:sp>
        <p:nvSpPr>
          <p:cNvPr id="10" name="Slide Number Placeholder 9"/>
          <p:cNvSpPr>
            <a:spLocks noGrp="1"/>
          </p:cNvSpPr>
          <p:nvPr>
            <p:ph type="sldNum" sz="quarter" idx="12"/>
          </p:nvPr>
        </p:nvSpPr>
        <p:spPr/>
        <p:txBody>
          <a:bodyPr>
            <a:normAutofit/>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a:latin typeface="Times New Roman" pitchFamily="18" charset="0"/>
                <a:cs typeface="Times New Roman" pitchFamily="18" charset="0"/>
              </a:rPr>
              <a:t>Foot Pressure Scan</a:t>
            </a:r>
          </a:p>
        </p:txBody>
      </p:sp>
      <p:pic>
        <p:nvPicPr>
          <p:cNvPr id="4" name="Content Placeholder 3" descr="100_0497.jpg"/>
          <p:cNvPicPr>
            <a:picLocks noGrp="1" noChangeAspect="1"/>
          </p:cNvPicPr>
          <p:nvPr>
            <p:ph sz="quarter" idx="1"/>
          </p:nvPr>
        </p:nvPicPr>
        <p:blipFill>
          <a:blip r:embed="rId2" cstate="print"/>
          <a:srcRect/>
          <a:stretch>
            <a:fillRect/>
          </a:stretch>
        </p:blipFill>
        <p:spPr>
          <a:xfrm>
            <a:off x="304800" y="1828800"/>
            <a:ext cx="4071026" cy="2667000"/>
          </a:xfrm>
          <a:prstGeom prst="rect">
            <a:avLst/>
          </a:prstGeom>
          <a:ln w="76200">
            <a:solidFill>
              <a:schemeClr val="accent2"/>
            </a:solidFill>
          </a:ln>
        </p:spPr>
      </p:pic>
      <p:pic>
        <p:nvPicPr>
          <p:cNvPr id="5" name="Picture 4" descr="foot scan 2.jpg"/>
          <p:cNvPicPr>
            <a:picLocks noChangeAspect="1"/>
          </p:cNvPicPr>
          <p:nvPr/>
        </p:nvPicPr>
        <p:blipFill>
          <a:blip r:embed="rId3" cstate="print"/>
          <a:stretch>
            <a:fillRect/>
          </a:stretch>
        </p:blipFill>
        <p:spPr>
          <a:xfrm>
            <a:off x="4953000" y="3352800"/>
            <a:ext cx="3886200" cy="3048000"/>
          </a:xfrm>
          <a:prstGeom prst="rect">
            <a:avLst/>
          </a:prstGeom>
          <a:ln w="76200">
            <a:solidFill>
              <a:schemeClr val="accent2"/>
            </a:solidFill>
          </a:ln>
        </p:spPr>
      </p:pic>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800" dirty="0">
                <a:latin typeface="Times New Roman" pitchFamily="18" charset="0"/>
                <a:cs typeface="Times New Roman" pitchFamily="18" charset="0"/>
              </a:rPr>
              <a:t>Sensory System</a:t>
            </a:r>
          </a:p>
        </p:txBody>
      </p:sp>
      <p:sp>
        <p:nvSpPr>
          <p:cNvPr id="3" name="Content Placeholder 2"/>
          <p:cNvSpPr>
            <a:spLocks noGrp="1"/>
          </p:cNvSpPr>
          <p:nvPr>
            <p:ph sz="quarter" idx="1"/>
          </p:nvPr>
        </p:nvSpPr>
        <p:spPr>
          <a:xfrm>
            <a:off x="457200" y="1524000"/>
            <a:ext cx="8229600" cy="5050536"/>
          </a:xfrm>
        </p:spPr>
        <p:txBody>
          <a:bodyPr>
            <a:normAutofit/>
          </a:bodyPr>
          <a:lstStyle/>
          <a:p>
            <a:r>
              <a:rPr lang="en-US" sz="2600" dirty="0">
                <a:latin typeface="Times New Roman" pitchFamily="18" charset="0"/>
                <a:cs typeface="Times New Roman" pitchFamily="18" charset="0"/>
              </a:rPr>
              <a:t>Superficial Sensations: </a:t>
            </a:r>
          </a:p>
          <a:p>
            <a:pPr marL="571500" indent="-342900">
              <a:lnSpc>
                <a:spcPct val="150000"/>
              </a:lnSpc>
              <a:buNone/>
            </a:pPr>
            <a:r>
              <a:rPr lang="en-US" sz="2600" dirty="0">
                <a:latin typeface="Times New Roman" pitchFamily="18" charset="0"/>
                <a:cs typeface="Times New Roman" pitchFamily="18" charset="0"/>
              </a:rPr>
              <a:t>1) Light Touch</a:t>
            </a:r>
          </a:p>
          <a:p>
            <a:pPr marL="571500" indent="-342900">
              <a:lnSpc>
                <a:spcPct val="150000"/>
              </a:lnSpc>
              <a:buNone/>
            </a:pPr>
            <a:r>
              <a:rPr lang="en-US" sz="2600" dirty="0">
                <a:latin typeface="Times New Roman" pitchFamily="18" charset="0"/>
                <a:cs typeface="Times New Roman" pitchFamily="18" charset="0"/>
              </a:rPr>
              <a:t>2) Pain</a:t>
            </a:r>
          </a:p>
          <a:p>
            <a:pPr marL="571500" indent="-342900">
              <a:lnSpc>
                <a:spcPct val="150000"/>
              </a:lnSpc>
              <a:buNone/>
            </a:pPr>
            <a:r>
              <a:rPr lang="en-US" sz="2600" dirty="0">
                <a:latin typeface="Times New Roman" pitchFamily="18" charset="0"/>
                <a:cs typeface="Times New Roman" pitchFamily="18" charset="0"/>
              </a:rPr>
              <a:t>3) Temperature</a:t>
            </a:r>
          </a:p>
          <a:p>
            <a:pPr marL="571500" indent="-342900">
              <a:lnSpc>
                <a:spcPct val="150000"/>
              </a:lnSpc>
              <a:buNone/>
            </a:pPr>
            <a:r>
              <a:rPr lang="en-US" sz="2600" dirty="0">
                <a:latin typeface="Times New Roman" pitchFamily="18" charset="0"/>
                <a:cs typeface="Times New Roman" pitchFamily="18" charset="0"/>
              </a:rPr>
              <a:t>4) Pressure</a:t>
            </a:r>
            <a:r>
              <a:rPr lang="en-US" sz="2600" b="1" dirty="0">
                <a:latin typeface="Times New Roman" pitchFamily="18" charset="0"/>
                <a:cs typeface="Times New Roman" pitchFamily="18" charset="0"/>
              </a:rPr>
              <a:t>: Monofilament Testing- </a:t>
            </a:r>
            <a:r>
              <a:rPr lang="en-US" sz="2600" dirty="0">
                <a:latin typeface="Times New Roman" pitchFamily="18" charset="0"/>
                <a:cs typeface="Times New Roman" pitchFamily="18" charset="0"/>
              </a:rPr>
              <a:t>Insensitivity to a </a:t>
            </a:r>
            <a:r>
              <a:rPr lang="en-US" sz="2600" b="1" dirty="0">
                <a:latin typeface="Times New Roman" pitchFamily="18" charset="0"/>
                <a:cs typeface="Times New Roman" pitchFamily="18" charset="0"/>
              </a:rPr>
              <a:t>10 gram monofilament</a:t>
            </a:r>
            <a:r>
              <a:rPr lang="en-US" sz="2600" dirty="0">
                <a:latin typeface="Times New Roman" pitchFamily="18" charset="0"/>
                <a:cs typeface="Times New Roman" pitchFamily="18" charset="0"/>
              </a:rPr>
              <a:t> is considered as risk for development of foot ulcer.</a:t>
            </a:r>
          </a:p>
          <a:p>
            <a:pPr>
              <a:buNone/>
            </a:pPr>
            <a:endParaRPr lang="en-US" sz="2600" dirty="0">
              <a:latin typeface="Times New Roman" pitchFamily="18" charset="0"/>
              <a:cs typeface="Times New Roman" pitchFamily="18" charset="0"/>
            </a:endParaRPr>
          </a:p>
          <a:p>
            <a:pPr>
              <a:buNone/>
            </a:pPr>
            <a:endParaRPr lang="en-US" sz="2600" dirty="0">
              <a:latin typeface="Times New Roman" pitchFamily="18" charset="0"/>
              <a:cs typeface="Times New Roman" pitchFamily="18" charset="0"/>
            </a:endParaRPr>
          </a:p>
          <a:p>
            <a:pPr>
              <a:buNone/>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066800"/>
          </a:xfrm>
        </p:spPr>
        <p:txBody>
          <a:bodyPr>
            <a:normAutofit/>
          </a:bodyPr>
          <a:lstStyle/>
          <a:p>
            <a:pPr algn="ctr"/>
            <a:r>
              <a:rPr lang="en-US" sz="3800" dirty="0">
                <a:latin typeface="Times New Roman" pitchFamily="18" charset="0"/>
                <a:cs typeface="Times New Roman" pitchFamily="18" charset="0"/>
              </a:rPr>
              <a:t>Neuropathy</a:t>
            </a:r>
          </a:p>
        </p:txBody>
      </p:sp>
      <p:graphicFrame>
        <p:nvGraphicFramePr>
          <p:cNvPr id="4" name="Content Placeholder 3"/>
          <p:cNvGraphicFramePr>
            <a:graphicFrameLocks noGrp="1"/>
          </p:cNvGraphicFramePr>
          <p:nvPr>
            <p:ph sz="quarter" idx="1"/>
          </p:nvPr>
        </p:nvGraphicFramePr>
        <p:xfrm>
          <a:off x="838200" y="1524000"/>
          <a:ext cx="7543800" cy="504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atin typeface="Times New Roman" pitchFamily="18" charset="0"/>
                <a:cs typeface="Times New Roman" pitchFamily="18" charset="0"/>
              </a:rPr>
              <a:t>Pressure monofilament testing</a:t>
            </a:r>
          </a:p>
        </p:txBody>
      </p:sp>
      <p:pic>
        <p:nvPicPr>
          <p:cNvPr id="4" name="Content Placeholder 3" descr="monofilament testing.jpg"/>
          <p:cNvPicPr>
            <a:picLocks noGrp="1" noChangeAspect="1"/>
          </p:cNvPicPr>
          <p:nvPr>
            <p:ph sz="quarter" idx="1"/>
          </p:nvPr>
        </p:nvPicPr>
        <p:blipFill>
          <a:blip r:embed="rId2" cstate="print"/>
          <a:srcRect r="2941"/>
          <a:stretch>
            <a:fillRect/>
          </a:stretch>
        </p:blipFill>
        <p:spPr>
          <a:xfrm>
            <a:off x="914400" y="1905000"/>
            <a:ext cx="7543800" cy="4419600"/>
          </a:xfrm>
          <a:ln w="50800">
            <a:solidFill>
              <a:schemeClr val="accent2"/>
            </a:solidFill>
          </a:ln>
        </p:spPr>
      </p:pic>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58084" cy="2893100"/>
          </a:xfrm>
          <a:prstGeom prst="rect">
            <a:avLst/>
          </a:prstGeom>
          <a:noFill/>
        </p:spPr>
        <p:txBody>
          <a:bodyPr wrap="square" rtlCol="0">
            <a:spAutoFit/>
          </a:bodyPr>
          <a:lstStyle/>
          <a:p>
            <a:pPr>
              <a:buClr>
                <a:schemeClr val="accent2"/>
              </a:buClr>
              <a:buSzPct val="60000"/>
              <a:buFont typeface="Wingdings" pitchFamily="2" charset="2"/>
              <a:buChar char="q"/>
            </a:pPr>
            <a:r>
              <a:rPr lang="en-US" sz="2600" dirty="0">
                <a:latin typeface="Times New Roman" pitchFamily="18" charset="0"/>
                <a:cs typeface="Times New Roman" pitchFamily="18" charset="0"/>
              </a:rPr>
              <a:t> </a:t>
            </a:r>
            <a:r>
              <a:rPr lang="en-US" sz="2600" b="1" dirty="0">
                <a:latin typeface="Times New Roman" pitchFamily="18" charset="0"/>
                <a:cs typeface="Times New Roman" pitchFamily="18" charset="0"/>
              </a:rPr>
              <a:t>Deep Sensations:</a:t>
            </a:r>
          </a:p>
          <a:p>
            <a:pPr>
              <a:buClr>
                <a:schemeClr val="accent2"/>
              </a:buClr>
              <a:buSzPct val="60000"/>
              <a:buFont typeface="Wingdings" pitchFamily="2" charset="2"/>
              <a:buChar char="q"/>
            </a:pPr>
            <a:endParaRPr lang="en-US" sz="2600" b="1" dirty="0">
              <a:latin typeface="Times New Roman" pitchFamily="18" charset="0"/>
              <a:cs typeface="Times New Roman" pitchFamily="18" charset="0"/>
            </a:endParaRPr>
          </a:p>
          <a:p>
            <a:pPr marL="514350" indent="-514350">
              <a:buClrTx/>
              <a:buSzPct val="100000"/>
              <a:buFont typeface="+mj-lt"/>
              <a:buAutoNum type="arabicParenR"/>
            </a:pPr>
            <a:r>
              <a:rPr lang="en-US" sz="2600" b="1" dirty="0">
                <a:latin typeface="Times New Roman" pitchFamily="18" charset="0"/>
                <a:cs typeface="Times New Roman" pitchFamily="18" charset="0"/>
              </a:rPr>
              <a:t>Vibration</a:t>
            </a:r>
            <a:r>
              <a:rPr lang="en-US" sz="2600" dirty="0">
                <a:latin typeface="Times New Roman" pitchFamily="18" charset="0"/>
                <a:cs typeface="Times New Roman" pitchFamily="18" charset="0"/>
              </a:rPr>
              <a:t>: It can be measured using a </a:t>
            </a:r>
            <a:r>
              <a:rPr lang="en-US" sz="2600" dirty="0" err="1">
                <a:latin typeface="Times New Roman" pitchFamily="18" charset="0"/>
                <a:cs typeface="Times New Roman" pitchFamily="18" charset="0"/>
              </a:rPr>
              <a:t>Neurothesiometer</a:t>
            </a:r>
            <a:r>
              <a:rPr lang="en-US" sz="2600" dirty="0">
                <a:latin typeface="Times New Roman" pitchFamily="18" charset="0"/>
                <a:cs typeface="Times New Roman" pitchFamily="18" charset="0"/>
              </a:rPr>
              <a:t> or a Tuning Fork</a:t>
            </a:r>
          </a:p>
          <a:p>
            <a:pPr marL="514350" indent="-514350">
              <a:buClrTx/>
              <a:buSzPct val="100000"/>
              <a:buFont typeface="+mj-lt"/>
              <a:buAutoNum type="arabicParenR"/>
            </a:pPr>
            <a:endParaRPr lang="en-US" sz="2600" dirty="0">
              <a:latin typeface="Times New Roman" pitchFamily="18" charset="0"/>
              <a:cs typeface="Times New Roman" pitchFamily="18" charset="0"/>
            </a:endParaRPr>
          </a:p>
          <a:p>
            <a:pPr marL="514350" indent="-514350">
              <a:buClrTx/>
              <a:buSzPct val="100000"/>
              <a:buFont typeface="+mj-lt"/>
              <a:buAutoNum type="arabicParenR"/>
            </a:pPr>
            <a:r>
              <a:rPr lang="en-US" sz="2600" b="1" dirty="0" err="1">
                <a:latin typeface="Times New Roman" pitchFamily="18" charset="0"/>
                <a:cs typeface="Times New Roman" pitchFamily="18" charset="0"/>
              </a:rPr>
              <a:t>Proprioception</a:t>
            </a:r>
            <a:r>
              <a:rPr lang="en-US" sz="2600" dirty="0">
                <a:latin typeface="Times New Roman" pitchFamily="18" charset="0"/>
                <a:cs typeface="Times New Roman" pitchFamily="18" charset="0"/>
              </a:rPr>
              <a:t>: Should be checked at the small joints of the feet.</a:t>
            </a:r>
            <a:endParaRPr lang="en-US" sz="2600" dirty="0"/>
          </a:p>
        </p:txBody>
      </p:sp>
      <p:pic>
        <p:nvPicPr>
          <p:cNvPr id="32770" name="Picture 2" descr="http://www.diabetikfootcare.co.in/full-images/digital-biothesiometer-vibrometer-vpt-760327.jpg"/>
          <p:cNvPicPr>
            <a:picLocks noChangeAspect="1" noChangeArrowheads="1"/>
          </p:cNvPicPr>
          <p:nvPr/>
        </p:nvPicPr>
        <p:blipFill>
          <a:blip r:embed="rId2" cstate="print"/>
          <a:srcRect/>
          <a:stretch>
            <a:fillRect/>
          </a:stretch>
        </p:blipFill>
        <p:spPr bwMode="auto">
          <a:xfrm>
            <a:off x="4876800" y="3276600"/>
            <a:ext cx="3505200" cy="3048000"/>
          </a:xfrm>
          <a:prstGeom prst="rect">
            <a:avLst/>
          </a:prstGeom>
          <a:noFill/>
          <a:ln w="50800">
            <a:solidFill>
              <a:schemeClr val="accent2"/>
            </a:solidFill>
          </a:ln>
        </p:spPr>
      </p:pic>
      <p:pic>
        <p:nvPicPr>
          <p:cNvPr id="32772" name="Picture 4" descr="http://www.cipladoc.com/publications/cms/vol19no3/img/leg1.jpg"/>
          <p:cNvPicPr>
            <a:picLocks noChangeAspect="1" noChangeArrowheads="1"/>
          </p:cNvPicPr>
          <p:nvPr/>
        </p:nvPicPr>
        <p:blipFill>
          <a:blip r:embed="rId3" cstate="print"/>
          <a:srcRect/>
          <a:stretch>
            <a:fillRect/>
          </a:stretch>
        </p:blipFill>
        <p:spPr bwMode="auto">
          <a:xfrm>
            <a:off x="457200" y="3276600"/>
            <a:ext cx="3733800" cy="3063240"/>
          </a:xfrm>
          <a:prstGeom prst="rect">
            <a:avLst/>
          </a:prstGeom>
          <a:noFill/>
          <a:ln w="50800">
            <a:solidFill>
              <a:schemeClr val="accent2"/>
            </a:solidFill>
          </a:ln>
        </p:spPr>
      </p:pic>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457200"/>
            <a:ext cx="8458200" cy="6116638"/>
          </a:xfrm>
        </p:spPr>
        <p:txBody>
          <a:bodyPr>
            <a:normAutofit/>
          </a:bodyPr>
          <a:lstStyle/>
          <a:p>
            <a:pPr marL="624078" indent="-514350">
              <a:buNone/>
            </a:pPr>
            <a:endParaRPr lang="en-US" sz="2600" dirty="0">
              <a:latin typeface="Times New Roman" pitchFamily="18" charset="0"/>
              <a:cs typeface="Times New Roman" pitchFamily="18" charset="0"/>
            </a:endParaRPr>
          </a:p>
          <a:p>
            <a:pPr>
              <a:buFont typeface="Wingdings" pitchFamily="2" charset="2"/>
              <a:buChar char="q"/>
            </a:pPr>
            <a:r>
              <a:rPr lang="en-US" sz="2600" b="1" dirty="0">
                <a:latin typeface="Times New Roman" pitchFamily="18" charset="0"/>
                <a:cs typeface="Times New Roman" pitchFamily="18" charset="0"/>
              </a:rPr>
              <a:t>Combined Cortical Sensations:</a:t>
            </a:r>
          </a:p>
          <a:p>
            <a:pPr>
              <a:buNone/>
            </a:pPr>
            <a:endParaRPr lang="en-US" sz="2600" b="1" dirty="0">
              <a:latin typeface="Times New Roman" pitchFamily="18" charset="0"/>
              <a:cs typeface="Times New Roman" pitchFamily="18" charset="0"/>
            </a:endParaRPr>
          </a:p>
          <a:p>
            <a:pPr marL="685800" indent="-400050">
              <a:buClrTx/>
              <a:buSzPct val="100000"/>
              <a:buFont typeface="+mj-lt"/>
              <a:buAutoNum type="arabicParenR"/>
            </a:pPr>
            <a:r>
              <a:rPr lang="en-US" sz="2600" dirty="0">
                <a:latin typeface="Times New Roman" pitchFamily="18" charset="0"/>
                <a:cs typeface="Times New Roman" pitchFamily="18" charset="0"/>
              </a:rPr>
              <a:t>Two point discrimination</a:t>
            </a:r>
          </a:p>
          <a:p>
            <a:pPr marL="685800" indent="-400050">
              <a:buClrTx/>
              <a:buSzPct val="100000"/>
              <a:buFont typeface="+mj-lt"/>
              <a:buAutoNum type="arabicParenR"/>
            </a:pPr>
            <a:endParaRPr lang="en-US" sz="2600" dirty="0">
              <a:latin typeface="Times New Roman" pitchFamily="18" charset="0"/>
              <a:cs typeface="Times New Roman" pitchFamily="18" charset="0"/>
            </a:endParaRPr>
          </a:p>
          <a:p>
            <a:pPr marL="685800" indent="-400050">
              <a:buClrTx/>
              <a:buSzPct val="100000"/>
              <a:buFont typeface="+mj-lt"/>
              <a:buAutoNum type="arabicParenR"/>
            </a:pPr>
            <a:r>
              <a:rPr lang="en-US" sz="2600" dirty="0">
                <a:latin typeface="Times New Roman" pitchFamily="18" charset="0"/>
                <a:cs typeface="Times New Roman" pitchFamily="18" charset="0"/>
              </a:rPr>
              <a:t>Kinesthetic sensation</a:t>
            </a:r>
          </a:p>
          <a:p>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Electro-diagnostic techniques such as NCV may also be used to diagnose neuropathy.</a:t>
            </a: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90600"/>
          </a:xfrm>
        </p:spPr>
        <p:txBody>
          <a:bodyPr>
            <a:normAutofit/>
          </a:bodyPr>
          <a:lstStyle/>
          <a:p>
            <a:pPr algn="ctr"/>
            <a:r>
              <a:rPr lang="en-US" sz="3800" dirty="0">
                <a:latin typeface="Times New Roman" pitchFamily="18" charset="0"/>
                <a:cs typeface="Times New Roman" pitchFamily="18" charset="0"/>
              </a:rPr>
              <a:t>Vascular System</a:t>
            </a:r>
          </a:p>
        </p:txBody>
      </p:sp>
      <p:sp>
        <p:nvSpPr>
          <p:cNvPr id="3" name="Content Placeholder 2"/>
          <p:cNvSpPr>
            <a:spLocks noGrp="1"/>
          </p:cNvSpPr>
          <p:nvPr>
            <p:ph sz="quarter" idx="1"/>
          </p:nvPr>
        </p:nvSpPr>
        <p:spPr>
          <a:xfrm>
            <a:off x="457200" y="1676400"/>
            <a:ext cx="8229600" cy="4898136"/>
          </a:xfrm>
        </p:spPr>
        <p:txBody>
          <a:bodyPr>
            <a:normAutofit/>
          </a:bodyPr>
          <a:lstStyle/>
          <a:p>
            <a:r>
              <a:rPr lang="en-US" sz="2600" dirty="0" err="1">
                <a:latin typeface="Times New Roman" pitchFamily="18" charset="0"/>
                <a:cs typeface="Times New Roman" pitchFamily="18" charset="0"/>
              </a:rPr>
              <a:t>Colour</a:t>
            </a:r>
            <a:r>
              <a:rPr lang="en-US" sz="2600" dirty="0">
                <a:latin typeface="Times New Roman" pitchFamily="18" charset="0"/>
                <a:cs typeface="Times New Roman" pitchFamily="18" charset="0"/>
              </a:rPr>
              <a:t> of Feet, </a:t>
            </a:r>
            <a:r>
              <a:rPr lang="en-US" sz="2600" dirty="0" err="1">
                <a:latin typeface="Times New Roman" pitchFamily="18" charset="0"/>
                <a:cs typeface="Times New Roman" pitchFamily="18" charset="0"/>
              </a:rPr>
              <a:t>Rubor</a:t>
            </a:r>
            <a:r>
              <a:rPr lang="en-US" sz="2600" dirty="0">
                <a:latin typeface="Times New Roman" pitchFamily="18" charset="0"/>
                <a:cs typeface="Times New Roman" pitchFamily="18" charset="0"/>
              </a:rPr>
              <a:t>/ Pallor</a:t>
            </a:r>
          </a:p>
          <a:p>
            <a:r>
              <a:rPr lang="en-US" sz="2600" dirty="0">
                <a:latin typeface="Times New Roman" pitchFamily="18" charset="0"/>
                <a:cs typeface="Times New Roman" pitchFamily="18" charset="0"/>
              </a:rPr>
              <a:t>Temperature of foot: Infra Red </a:t>
            </a:r>
            <a:r>
              <a:rPr lang="en-US" sz="2600" b="1" dirty="0">
                <a:latin typeface="Times New Roman" pitchFamily="18" charset="0"/>
                <a:cs typeface="Times New Roman" pitchFamily="18" charset="0"/>
              </a:rPr>
              <a:t>Thermal Sensor</a:t>
            </a:r>
          </a:p>
          <a:p>
            <a:r>
              <a:rPr lang="en-US" sz="2600" dirty="0">
                <a:latin typeface="Times New Roman" pitchFamily="18" charset="0"/>
                <a:cs typeface="Times New Roman" pitchFamily="18" charset="0"/>
              </a:rPr>
              <a:t>Check for atrophic changes at nails, feet</a:t>
            </a:r>
          </a:p>
          <a:p>
            <a:r>
              <a:rPr lang="en-US" sz="2600" dirty="0">
                <a:latin typeface="Times New Roman" pitchFamily="18" charset="0"/>
                <a:cs typeface="Times New Roman" pitchFamily="18" charset="0"/>
              </a:rPr>
              <a:t>Peripheral Pulse</a:t>
            </a:r>
          </a:p>
          <a:p>
            <a:r>
              <a:rPr lang="en-US" sz="2600" b="1" dirty="0">
                <a:latin typeface="Times New Roman" pitchFamily="18" charset="0"/>
                <a:cs typeface="Times New Roman" pitchFamily="18" charset="0"/>
              </a:rPr>
              <a:t>Ankle Brachial Index </a:t>
            </a:r>
          </a:p>
          <a:p>
            <a:r>
              <a:rPr lang="en-US" sz="2600" b="1" dirty="0">
                <a:latin typeface="Times New Roman" pitchFamily="18" charset="0"/>
                <a:cs typeface="Times New Roman" pitchFamily="18" charset="0"/>
              </a:rPr>
              <a:t>Capillary Refill Time</a:t>
            </a:r>
          </a:p>
          <a:p>
            <a:r>
              <a:rPr lang="en-US" sz="2600" dirty="0">
                <a:latin typeface="Times New Roman" pitchFamily="18" charset="0"/>
                <a:cs typeface="Times New Roman" pitchFamily="18" charset="0"/>
              </a:rPr>
              <a:t>Check for </a:t>
            </a:r>
            <a:r>
              <a:rPr lang="en-US" sz="2600" b="1" dirty="0">
                <a:latin typeface="Times New Roman" pitchFamily="18" charset="0"/>
                <a:cs typeface="Times New Roman" pitchFamily="18" charset="0"/>
              </a:rPr>
              <a:t>Claudication Distance </a:t>
            </a:r>
            <a:r>
              <a:rPr lang="en-US" sz="2600" dirty="0">
                <a:latin typeface="Times New Roman" pitchFamily="18" charset="0"/>
                <a:cs typeface="Times New Roman" pitchFamily="18" charset="0"/>
              </a:rPr>
              <a:t>if  history of Intermittent Claudication</a:t>
            </a:r>
          </a:p>
          <a:p>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atin typeface="Times New Roman" pitchFamily="18" charset="0"/>
                <a:cs typeface="Times New Roman" pitchFamily="18" charset="0"/>
              </a:rPr>
              <a:t>Peripheral pulses</a:t>
            </a:r>
          </a:p>
        </p:txBody>
      </p:sp>
      <p:pic>
        <p:nvPicPr>
          <p:cNvPr id="4" name="Content Placeholder 3" descr="dorsalis pedis.jpg"/>
          <p:cNvPicPr>
            <a:picLocks noGrp="1" noChangeAspect="1"/>
          </p:cNvPicPr>
          <p:nvPr>
            <p:ph sz="quarter" idx="1"/>
          </p:nvPr>
        </p:nvPicPr>
        <p:blipFill>
          <a:blip r:embed="rId2" cstate="print"/>
          <a:stretch>
            <a:fillRect/>
          </a:stretch>
        </p:blipFill>
        <p:spPr>
          <a:xfrm>
            <a:off x="304800" y="1752600"/>
            <a:ext cx="4039757" cy="3276600"/>
          </a:xfrm>
          <a:ln w="50800">
            <a:solidFill>
              <a:schemeClr val="accent2"/>
            </a:solidFill>
          </a:ln>
        </p:spPr>
      </p:pic>
      <p:pic>
        <p:nvPicPr>
          <p:cNvPr id="5" name="Picture 4" descr="post tibial.jpg"/>
          <p:cNvPicPr>
            <a:picLocks noChangeAspect="1"/>
          </p:cNvPicPr>
          <p:nvPr/>
        </p:nvPicPr>
        <p:blipFill>
          <a:blip r:embed="rId3" cstate="print"/>
          <a:stretch>
            <a:fillRect/>
          </a:stretch>
        </p:blipFill>
        <p:spPr>
          <a:xfrm>
            <a:off x="4648200" y="3200400"/>
            <a:ext cx="4171308" cy="3200400"/>
          </a:xfrm>
          <a:prstGeom prst="rect">
            <a:avLst/>
          </a:prstGeom>
          <a:ln w="50800">
            <a:solidFill>
              <a:schemeClr val="accent2"/>
            </a:solidFill>
          </a:ln>
        </p:spPr>
      </p:pic>
      <p:sp>
        <p:nvSpPr>
          <p:cNvPr id="6" name="TextBox 5"/>
          <p:cNvSpPr txBox="1"/>
          <p:nvPr/>
        </p:nvSpPr>
        <p:spPr>
          <a:xfrm>
            <a:off x="5486400" y="1981200"/>
            <a:ext cx="2624436" cy="461665"/>
          </a:xfrm>
          <a:prstGeom prst="rect">
            <a:avLst/>
          </a:prstGeom>
          <a:noFill/>
        </p:spPr>
        <p:txBody>
          <a:bodyPr wrap="none" rtlCol="0">
            <a:spAutoFit/>
          </a:bodyPr>
          <a:lstStyle/>
          <a:p>
            <a:r>
              <a:rPr lang="en-US" sz="2400" dirty="0">
                <a:latin typeface="Times New Roman" pitchFamily="18" charset="0"/>
                <a:cs typeface="Times New Roman" pitchFamily="18" charset="0"/>
              </a:rPr>
              <a:t>DORSALIS PEDIS</a:t>
            </a:r>
          </a:p>
        </p:txBody>
      </p:sp>
      <p:sp>
        <p:nvSpPr>
          <p:cNvPr id="7" name="TextBox 6"/>
          <p:cNvSpPr txBox="1"/>
          <p:nvPr/>
        </p:nvSpPr>
        <p:spPr>
          <a:xfrm>
            <a:off x="228600" y="5638800"/>
            <a:ext cx="3006592" cy="461665"/>
          </a:xfrm>
          <a:prstGeom prst="rect">
            <a:avLst/>
          </a:prstGeom>
          <a:noFill/>
        </p:spPr>
        <p:txBody>
          <a:bodyPr wrap="none" rtlCol="0">
            <a:spAutoFit/>
          </a:bodyPr>
          <a:lstStyle/>
          <a:p>
            <a:r>
              <a:rPr lang="en-US" sz="2400" dirty="0">
                <a:latin typeface="Times New Roman" pitchFamily="18" charset="0"/>
                <a:cs typeface="Times New Roman" pitchFamily="18" charset="0"/>
              </a:rPr>
              <a:t>POSTERIOR TIBIAL </a:t>
            </a:r>
          </a:p>
        </p:txBody>
      </p:sp>
      <p:sp>
        <p:nvSpPr>
          <p:cNvPr id="10" name="Left Arrow 9"/>
          <p:cNvSpPr/>
          <p:nvPr/>
        </p:nvSpPr>
        <p:spPr>
          <a:xfrm>
            <a:off x="4572000" y="1981200"/>
            <a:ext cx="609600" cy="484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05200" y="5638800"/>
            <a:ext cx="597408" cy="533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normAutofit/>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atin typeface="Times New Roman" pitchFamily="18" charset="0"/>
                <a:cs typeface="Times New Roman" pitchFamily="18" charset="0"/>
              </a:rPr>
              <a:t>Ankle Brachial Index</a:t>
            </a:r>
          </a:p>
        </p:txBody>
      </p:sp>
      <p:sp>
        <p:nvSpPr>
          <p:cNvPr id="3" name="Content Placeholder 2"/>
          <p:cNvSpPr>
            <a:spLocks noGrp="1"/>
          </p:cNvSpPr>
          <p:nvPr>
            <p:ph sz="quarter" idx="1"/>
          </p:nvPr>
        </p:nvSpPr>
        <p:spPr/>
        <p:txBody>
          <a:bodyPr>
            <a:normAutofit/>
          </a:bodyPr>
          <a:lstStyle/>
          <a:p>
            <a:pPr>
              <a:buNone/>
            </a:pPr>
            <a:endParaRPr lang="en-US" dirty="0"/>
          </a:p>
        </p:txBody>
      </p:sp>
      <p:graphicFrame>
        <p:nvGraphicFramePr>
          <p:cNvPr id="4" name="Table 3"/>
          <p:cNvGraphicFramePr>
            <a:graphicFrameLocks noGrp="1"/>
          </p:cNvGraphicFramePr>
          <p:nvPr/>
        </p:nvGraphicFramePr>
        <p:xfrm>
          <a:off x="304800" y="1600200"/>
          <a:ext cx="8610603" cy="510885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76603">
                  <a:extLst>
                    <a:ext uri="{9D8B030D-6E8A-4147-A177-3AD203B41FA5}">
                      <a16:colId xmlns:a16="http://schemas.microsoft.com/office/drawing/2014/main" val="20002"/>
                    </a:ext>
                  </a:extLst>
                </a:gridCol>
              </a:tblGrid>
              <a:tr h="732294">
                <a:tc>
                  <a:txBody>
                    <a:bodyPr/>
                    <a:lstStyle/>
                    <a:p>
                      <a:pPr algn="ctr"/>
                      <a:r>
                        <a:rPr lang="en-US" sz="2800" dirty="0">
                          <a:latin typeface="Times New Roman" pitchFamily="18" charset="0"/>
                          <a:cs typeface="Times New Roman" pitchFamily="18" charset="0"/>
                        </a:rPr>
                        <a:t>Range of ABI</a:t>
                      </a:r>
                    </a:p>
                  </a:txBody>
                  <a:tcPr/>
                </a:tc>
                <a:tc>
                  <a:txBody>
                    <a:bodyPr/>
                    <a:lstStyle/>
                    <a:p>
                      <a:pPr algn="ctr"/>
                      <a:r>
                        <a:rPr lang="en-US" sz="2800" dirty="0">
                          <a:latin typeface="Times New Roman" pitchFamily="18" charset="0"/>
                          <a:cs typeface="Times New Roman" pitchFamily="18" charset="0"/>
                        </a:rPr>
                        <a:t>Severity</a:t>
                      </a:r>
                    </a:p>
                  </a:txBody>
                  <a:tcPr/>
                </a:tc>
                <a:tc>
                  <a:txBody>
                    <a:bodyPr/>
                    <a:lstStyle/>
                    <a:p>
                      <a:pPr algn="ctr"/>
                      <a:r>
                        <a:rPr lang="en-US" sz="2800" dirty="0">
                          <a:latin typeface="Times New Roman" pitchFamily="18" charset="0"/>
                          <a:cs typeface="Times New Roman" pitchFamily="18" charset="0"/>
                        </a:rPr>
                        <a:t>Presentation</a:t>
                      </a:r>
                    </a:p>
                  </a:txBody>
                  <a:tcPr/>
                </a:tc>
                <a:extLst>
                  <a:ext uri="{0D108BD9-81ED-4DB2-BD59-A6C34878D82A}">
                    <a16:rowId xmlns:a16="http://schemas.microsoft.com/office/drawing/2014/main" val="10000"/>
                  </a:ext>
                </a:extLst>
              </a:tr>
              <a:tr h="1263961">
                <a:tc>
                  <a:txBody>
                    <a:bodyPr/>
                    <a:lstStyle/>
                    <a:p>
                      <a:r>
                        <a:rPr lang="en-US" sz="2800" dirty="0">
                          <a:latin typeface="Times New Roman" pitchFamily="18" charset="0"/>
                          <a:cs typeface="Times New Roman" pitchFamily="18" charset="0"/>
                        </a:rPr>
                        <a:t>0.9-1.2</a:t>
                      </a:r>
                    </a:p>
                  </a:txBody>
                  <a:tcPr/>
                </a:tc>
                <a:tc>
                  <a:txBody>
                    <a:bodyPr/>
                    <a:lstStyle/>
                    <a:p>
                      <a:r>
                        <a:rPr lang="en-US" sz="2800" dirty="0">
                          <a:latin typeface="Times New Roman" pitchFamily="18" charset="0"/>
                          <a:cs typeface="Times New Roman" pitchFamily="18" charset="0"/>
                        </a:rPr>
                        <a:t>Normal </a:t>
                      </a:r>
                    </a:p>
                  </a:txBody>
                  <a:tcPr/>
                </a:tc>
                <a:tc>
                  <a:txBody>
                    <a:bodyPr/>
                    <a:lstStyle/>
                    <a:p>
                      <a:r>
                        <a:rPr lang="en-US" sz="2800" dirty="0">
                          <a:latin typeface="Times New Roman" pitchFamily="18" charset="0"/>
                          <a:cs typeface="Times New Roman" pitchFamily="18" charset="0"/>
                        </a:rPr>
                        <a:t>Risk of vascular foot ulcer is less</a:t>
                      </a:r>
                    </a:p>
                  </a:txBody>
                  <a:tcPr/>
                </a:tc>
                <a:extLst>
                  <a:ext uri="{0D108BD9-81ED-4DB2-BD59-A6C34878D82A}">
                    <a16:rowId xmlns:a16="http://schemas.microsoft.com/office/drawing/2014/main" val="10001"/>
                  </a:ext>
                </a:extLst>
              </a:tr>
              <a:tr h="1718669">
                <a:tc>
                  <a:txBody>
                    <a:bodyPr/>
                    <a:lstStyle/>
                    <a:p>
                      <a:r>
                        <a:rPr lang="en-US" sz="2800" dirty="0">
                          <a:latin typeface="Times New Roman" pitchFamily="18" charset="0"/>
                          <a:cs typeface="Times New Roman" pitchFamily="18" charset="0"/>
                        </a:rPr>
                        <a:t>0.6-0.9</a:t>
                      </a:r>
                    </a:p>
                  </a:txBody>
                  <a:tcPr/>
                </a:tc>
                <a:tc>
                  <a:txBody>
                    <a:bodyPr/>
                    <a:lstStyle/>
                    <a:p>
                      <a:r>
                        <a:rPr lang="en-US" sz="2800" dirty="0">
                          <a:latin typeface="Times New Roman" pitchFamily="18" charset="0"/>
                          <a:cs typeface="Times New Roman" pitchFamily="18" charset="0"/>
                        </a:rPr>
                        <a:t>Definite vascular disease</a:t>
                      </a:r>
                    </a:p>
                  </a:txBody>
                  <a:tcPr/>
                </a:tc>
                <a:tc>
                  <a:txBody>
                    <a:bodyPr/>
                    <a:lstStyle/>
                    <a:p>
                      <a:r>
                        <a:rPr lang="en-US" sz="2800" dirty="0">
                          <a:latin typeface="Times New Roman" pitchFamily="18" charset="0"/>
                          <a:cs typeface="Times New Roman" pitchFamily="18" charset="0"/>
                        </a:rPr>
                        <a:t>Risk of vascular foot is moderate and depends on other risk factors</a:t>
                      </a:r>
                    </a:p>
                  </a:txBody>
                  <a:tcPr/>
                </a:tc>
                <a:extLst>
                  <a:ext uri="{0D108BD9-81ED-4DB2-BD59-A6C34878D82A}">
                    <a16:rowId xmlns:a16="http://schemas.microsoft.com/office/drawing/2014/main" val="10002"/>
                  </a:ext>
                </a:extLst>
              </a:tr>
              <a:tr h="1314276">
                <a:tc>
                  <a:txBody>
                    <a:bodyPr/>
                    <a:lstStyle/>
                    <a:p>
                      <a:r>
                        <a:rPr lang="en-US" sz="2800" dirty="0">
                          <a:latin typeface="Times New Roman" pitchFamily="18" charset="0"/>
                          <a:cs typeface="Times New Roman" pitchFamily="18" charset="0"/>
                        </a:rPr>
                        <a:t>Less than 0.6</a:t>
                      </a:r>
                    </a:p>
                  </a:txBody>
                  <a:tcPr/>
                </a:tc>
                <a:tc>
                  <a:txBody>
                    <a:bodyPr/>
                    <a:lstStyle/>
                    <a:p>
                      <a:r>
                        <a:rPr lang="en-US" sz="2800" dirty="0">
                          <a:latin typeface="Times New Roman" pitchFamily="18" charset="0"/>
                          <a:cs typeface="Times New Roman" pitchFamily="18" charset="0"/>
                        </a:rPr>
                        <a:t>Severe vascular disease</a:t>
                      </a:r>
                    </a:p>
                  </a:txBody>
                  <a:tcPr/>
                </a:tc>
                <a:tc>
                  <a:txBody>
                    <a:bodyPr/>
                    <a:lstStyle/>
                    <a:p>
                      <a:r>
                        <a:rPr lang="en-US" sz="2800" dirty="0">
                          <a:latin typeface="Times New Roman" pitchFamily="18" charset="0"/>
                          <a:cs typeface="Times New Roman" pitchFamily="18" charset="0"/>
                        </a:rPr>
                        <a:t>Risk of vascular foot ulcer is very high</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066800"/>
          </a:xfrm>
        </p:spPr>
        <p:txBody>
          <a:bodyPr>
            <a:normAutofit/>
          </a:bodyPr>
          <a:lstStyle/>
          <a:p>
            <a:pPr algn="ctr"/>
            <a:r>
              <a:rPr lang="en-US" sz="3800" dirty="0">
                <a:latin typeface="Times New Roman" pitchFamily="18" charset="0"/>
                <a:cs typeface="Times New Roman" pitchFamily="18" charset="0"/>
              </a:rPr>
              <a:t>Feet and Footwear</a:t>
            </a:r>
          </a:p>
        </p:txBody>
      </p:sp>
      <p:sp>
        <p:nvSpPr>
          <p:cNvPr id="3" name="Content Placeholder 2"/>
          <p:cNvSpPr>
            <a:spLocks noGrp="1"/>
          </p:cNvSpPr>
          <p:nvPr>
            <p:ph sz="quarter" idx="1"/>
          </p:nvPr>
        </p:nvSpPr>
        <p:spPr>
          <a:xfrm>
            <a:off x="457200" y="1676400"/>
            <a:ext cx="8229600" cy="4898136"/>
          </a:xfrm>
        </p:spPr>
        <p:txBody>
          <a:bodyPr>
            <a:normAutofit/>
          </a:bodyPr>
          <a:lstStyle/>
          <a:p>
            <a:r>
              <a:rPr lang="en-US" sz="2600" dirty="0">
                <a:latin typeface="Times New Roman" pitchFamily="18" charset="0"/>
                <a:cs typeface="Times New Roman" pitchFamily="18" charset="0"/>
              </a:rPr>
              <a:t>The </a:t>
            </a:r>
            <a:r>
              <a:rPr lang="en-US" sz="2600" b="1" dirty="0">
                <a:latin typeface="Times New Roman" pitchFamily="18" charset="0"/>
                <a:cs typeface="Times New Roman" pitchFamily="18" charset="0"/>
              </a:rPr>
              <a:t>general hygiene of the feet </a:t>
            </a:r>
            <a:r>
              <a:rPr lang="en-US" sz="2600" dirty="0">
                <a:latin typeface="Times New Roman" pitchFamily="18" charset="0"/>
                <a:cs typeface="Times New Roman" pitchFamily="18" charset="0"/>
              </a:rPr>
              <a:t>should be assessed to stratify and minimize risk of infection.</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Footwear is also an area where detailed assessment is necessary. Important points to note:</a:t>
            </a:r>
          </a:p>
          <a:p>
            <a:pPr marL="857250" indent="-457200">
              <a:buFont typeface="Georgia" pitchFamily="18" charset="0"/>
              <a:buChar char="×"/>
            </a:pPr>
            <a:r>
              <a:rPr lang="en-US" sz="2600" dirty="0">
                <a:latin typeface="Times New Roman" pitchFamily="18" charset="0"/>
                <a:cs typeface="Times New Roman" pitchFamily="18" charset="0"/>
              </a:rPr>
              <a:t>Barefoot</a:t>
            </a:r>
          </a:p>
          <a:p>
            <a:pPr marL="857250" indent="-457200">
              <a:buFont typeface="Georgia" pitchFamily="18" charset="0"/>
              <a:buChar char="×"/>
            </a:pPr>
            <a:r>
              <a:rPr lang="en-US" sz="2600" dirty="0">
                <a:latin typeface="Times New Roman" pitchFamily="18" charset="0"/>
                <a:cs typeface="Times New Roman" pitchFamily="18" charset="0"/>
              </a:rPr>
              <a:t>Small and Tight Shoe</a:t>
            </a:r>
          </a:p>
          <a:p>
            <a:pPr marL="857250" indent="-457200">
              <a:buFont typeface="Georgia" pitchFamily="18" charset="0"/>
              <a:buChar char="×"/>
            </a:pPr>
            <a:r>
              <a:rPr lang="en-US" sz="2600" dirty="0">
                <a:latin typeface="Times New Roman" pitchFamily="18" charset="0"/>
                <a:cs typeface="Times New Roman" pitchFamily="18" charset="0"/>
              </a:rPr>
              <a:t>Shoe material unsuitable to climate</a:t>
            </a:r>
          </a:p>
          <a:p>
            <a:pPr marL="857250" indent="-457200">
              <a:buFont typeface="Georgia" pitchFamily="18" charset="0"/>
              <a:buChar char="×"/>
            </a:pPr>
            <a:r>
              <a:rPr lang="en-US" sz="2600" dirty="0">
                <a:latin typeface="Times New Roman" pitchFamily="18" charset="0"/>
                <a:cs typeface="Times New Roman" pitchFamily="18" charset="0"/>
              </a:rPr>
              <a:t>Hard, unyielding soles</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normAutofit/>
          </a:bodyPr>
          <a:lstStyle/>
          <a:p>
            <a:pPr algn="ctr"/>
            <a:r>
              <a:rPr lang="en-US" sz="3800" dirty="0">
                <a:solidFill>
                  <a:schemeClr val="tx1"/>
                </a:solidFill>
                <a:latin typeface="Times New Roman" pitchFamily="18" charset="0"/>
                <a:cs typeface="Times New Roman" pitchFamily="18" charset="0"/>
              </a:rPr>
              <a:t>Look for evidence</a:t>
            </a:r>
          </a:p>
        </p:txBody>
      </p:sp>
      <p:sp>
        <p:nvSpPr>
          <p:cNvPr id="3" name="Content Placeholder 2"/>
          <p:cNvSpPr>
            <a:spLocks noGrp="1"/>
          </p:cNvSpPr>
          <p:nvPr>
            <p:ph sz="quarter" idx="1"/>
          </p:nvPr>
        </p:nvSpPr>
        <p:spPr>
          <a:xfrm>
            <a:off x="228600" y="1524000"/>
            <a:ext cx="8458200" cy="4974336"/>
          </a:xfrm>
        </p:spPr>
        <p:txBody>
          <a:bodyPr>
            <a:noAutofit/>
          </a:bodyPr>
          <a:lstStyle/>
          <a:p>
            <a:pPr marL="457200" indent="-347663">
              <a:buAutoNum type="arabicParenR"/>
            </a:pPr>
            <a:r>
              <a:rPr lang="en-US" sz="2600" b="1" dirty="0">
                <a:latin typeface="Times New Roman" pitchFamily="18" charset="0"/>
                <a:cs typeface="Times New Roman" pitchFamily="18" charset="0"/>
              </a:rPr>
              <a:t>ISCHAEMIA</a:t>
            </a:r>
            <a:r>
              <a:rPr lang="en-US" sz="2600" dirty="0">
                <a:latin typeface="Times New Roman" pitchFamily="18" charset="0"/>
                <a:cs typeface="Times New Roman" pitchFamily="18" charset="0"/>
              </a:rPr>
              <a:t>: Cold Feet, Ankle Pulse diminished or absent, Atrophic skin, nails, Reduced Ankle Brachial Index.</a:t>
            </a:r>
          </a:p>
          <a:p>
            <a:pPr marL="457200" indent="-347663">
              <a:buAutoNum type="arabicParenR"/>
            </a:pPr>
            <a:endParaRPr lang="en-US" sz="2600" dirty="0">
              <a:latin typeface="Times New Roman" pitchFamily="18" charset="0"/>
              <a:cs typeface="Times New Roman" pitchFamily="18" charset="0"/>
            </a:endParaRPr>
          </a:p>
          <a:p>
            <a:pPr marL="457200" indent="-347663">
              <a:buAutoNum type="arabicParenR"/>
            </a:pPr>
            <a:r>
              <a:rPr lang="en-US" sz="2600" b="1" dirty="0">
                <a:latin typeface="Times New Roman" pitchFamily="18" charset="0"/>
                <a:cs typeface="Times New Roman" pitchFamily="18" charset="0"/>
              </a:rPr>
              <a:t>NEUROPATHY</a:t>
            </a:r>
            <a:r>
              <a:rPr lang="en-US" sz="2600" dirty="0">
                <a:latin typeface="Times New Roman" pitchFamily="18" charset="0"/>
                <a:cs typeface="Times New Roman" pitchFamily="18" charset="0"/>
              </a:rPr>
              <a:t>: Loss of superficial and deep sensations, Absence of reflexes, normal temperature</a:t>
            </a:r>
          </a:p>
          <a:p>
            <a:pPr marL="457200" indent="-347663">
              <a:buAutoNum type="arabicParenR"/>
            </a:pPr>
            <a:endParaRPr lang="en-US" sz="2600" dirty="0">
              <a:latin typeface="Times New Roman" pitchFamily="18" charset="0"/>
              <a:cs typeface="Times New Roman" pitchFamily="18" charset="0"/>
            </a:endParaRPr>
          </a:p>
          <a:p>
            <a:pPr marL="457200" indent="-347663">
              <a:buAutoNum type="arabicParenR"/>
            </a:pPr>
            <a:r>
              <a:rPr lang="en-US" sz="2600" b="1" dirty="0">
                <a:latin typeface="Times New Roman" pitchFamily="18" charset="0"/>
                <a:cs typeface="Times New Roman" pitchFamily="18" charset="0"/>
              </a:rPr>
              <a:t>STRUCTURAL CHANGES IS FOOT</a:t>
            </a:r>
            <a:r>
              <a:rPr lang="en-US" sz="2600" dirty="0">
                <a:latin typeface="Times New Roman" pitchFamily="18" charset="0"/>
                <a:cs typeface="Times New Roman" pitchFamily="18" charset="0"/>
              </a:rPr>
              <a:t>: Hammer Toes, Claw toes, Calluses, Abnormal Bony prominences</a:t>
            </a:r>
          </a:p>
          <a:p>
            <a:pPr marL="457200" indent="-347663">
              <a:buAutoNum type="arabicParenR"/>
            </a:pPr>
            <a:endParaRPr lang="en-US" sz="2600" dirty="0">
              <a:latin typeface="Times New Roman" pitchFamily="18" charset="0"/>
              <a:cs typeface="Times New Roman" pitchFamily="18" charset="0"/>
            </a:endParaRPr>
          </a:p>
          <a:p>
            <a:pPr marL="457200" indent="-347663">
              <a:buAutoNum type="arabicParenR"/>
            </a:pPr>
            <a:r>
              <a:rPr lang="en-US" sz="2600" b="1" dirty="0">
                <a:latin typeface="Times New Roman" pitchFamily="18" charset="0"/>
                <a:cs typeface="Times New Roman" pitchFamily="18" charset="0"/>
              </a:rPr>
              <a:t>INFECTION</a:t>
            </a:r>
            <a:r>
              <a:rPr lang="en-US" sz="2600" dirty="0">
                <a:latin typeface="Times New Roman" pitchFamily="18" charset="0"/>
                <a:cs typeface="Times New Roman" pitchFamily="18" charset="0"/>
              </a:rPr>
              <a:t>: Damaged skin, open wound, pus, bleeding.</a:t>
            </a:r>
          </a:p>
          <a:p>
            <a:pPr algn="ctr">
              <a:buNone/>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000364" y="2214554"/>
            <a:ext cx="2590800" cy="2545069"/>
          </a:xfrm>
        </p:spPr>
        <p:txBody>
          <a:bodyPr>
            <a:noAutofit/>
          </a:bodyPr>
          <a:lstStyle/>
          <a:p>
            <a:pPr algn="ctr"/>
            <a:r>
              <a:rPr lang="en-US" sz="2800" dirty="0"/>
              <a:t>WHEN PATIENT PRESENTS DIRECTLY WITH AN ULCER</a:t>
            </a:r>
          </a:p>
        </p:txBody>
      </p:sp>
      <p:sp>
        <p:nvSpPr>
          <p:cNvPr id="4" name="Title 3"/>
          <p:cNvSpPr>
            <a:spLocks noGrp="1"/>
          </p:cNvSpPr>
          <p:nvPr>
            <p:ph type="title"/>
          </p:nvPr>
        </p:nvSpPr>
        <p:spPr>
          <a:xfrm>
            <a:off x="1000100" y="642918"/>
            <a:ext cx="7429551" cy="1500198"/>
          </a:xfrm>
        </p:spPr>
        <p:txBody>
          <a:bodyPr>
            <a:normAutofit/>
          </a:bodyPr>
          <a:lstStyle/>
          <a:p>
            <a:r>
              <a:rPr lang="en-US" sz="4000" dirty="0"/>
              <a:t>        ULCER EXAMINATION</a:t>
            </a:r>
          </a:p>
        </p:txBody>
      </p:sp>
      <p:sp>
        <p:nvSpPr>
          <p:cNvPr id="10" name="TextBox 9"/>
          <p:cNvSpPr txBox="1"/>
          <p:nvPr/>
        </p:nvSpPr>
        <p:spPr>
          <a:xfrm>
            <a:off x="1857356" y="4648200"/>
            <a:ext cx="5542772" cy="677108"/>
          </a:xfrm>
          <a:prstGeom prst="rect">
            <a:avLst/>
          </a:prstGeom>
          <a:noFill/>
        </p:spPr>
        <p:txBody>
          <a:bodyPr wrap="square" rtlCol="0">
            <a:spAutoFit/>
          </a:bodyPr>
          <a:lstStyle/>
          <a:p>
            <a:r>
              <a:rPr lang="en-US" sz="3800" dirty="0">
                <a:latin typeface="Times New Roman" pitchFamily="18" charset="0"/>
                <a:cs typeface="Times New Roman" pitchFamily="18" charset="0"/>
              </a:rPr>
              <a:t>    ULCERATED FOOT</a:t>
            </a:r>
          </a:p>
        </p:txBody>
      </p:sp>
      <p:sp>
        <p:nvSpPr>
          <p:cNvPr id="7" name="Slide Number Placeholder 6"/>
          <p:cNvSpPr>
            <a:spLocks noGrp="1"/>
          </p:cNvSpPr>
          <p:nvPr>
            <p:ph type="sldNum" sz="quarter" idx="11"/>
          </p:nvPr>
        </p:nvSpPr>
        <p:spPr/>
        <p:txBody>
          <a:bodyPr/>
          <a:lstStyle/>
          <a:p>
            <a:fld id="{B6F15528-21DE-4FAA-801E-634DDDAF4B2B}" type="slidenum">
              <a:rPr lang="en-US" smtClean="0"/>
              <a:pPr/>
              <a:t>28</a:t>
            </a:fld>
            <a:endParaRPr lang="en-US"/>
          </a:p>
        </p:txBody>
      </p:sp>
      <p:sp>
        <p:nvSpPr>
          <p:cNvPr id="8" name="Picture Placeholder 7"/>
          <p:cNvSpPr>
            <a:spLocks noGrp="1"/>
          </p:cNvSpPr>
          <p:nvPr>
            <p:ph type="pic" idx="1"/>
          </p:nvPr>
        </p:nvSpPr>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066800"/>
          </a:xfrm>
        </p:spPr>
        <p:txBody>
          <a:bodyPr>
            <a:normAutofit/>
          </a:bodyPr>
          <a:lstStyle/>
          <a:p>
            <a:pPr algn="ctr"/>
            <a:r>
              <a:rPr lang="en-US" sz="3800" dirty="0">
                <a:latin typeface="Times New Roman" pitchFamily="18" charset="0"/>
                <a:cs typeface="Times New Roman" pitchFamily="18" charset="0"/>
              </a:rPr>
              <a:t>Chief Complaints and History</a:t>
            </a:r>
          </a:p>
        </p:txBody>
      </p:sp>
      <p:sp>
        <p:nvSpPr>
          <p:cNvPr id="6" name="Content Placeholder 5"/>
          <p:cNvSpPr>
            <a:spLocks noGrp="1"/>
          </p:cNvSpPr>
          <p:nvPr>
            <p:ph sz="quarter" idx="1"/>
          </p:nvPr>
        </p:nvSpPr>
        <p:spPr>
          <a:xfrm>
            <a:off x="457200" y="1600200"/>
            <a:ext cx="8229600" cy="4974336"/>
          </a:xfrm>
        </p:spPr>
        <p:txBody>
          <a:bodyPr>
            <a:normAutofit/>
          </a:bodyPr>
          <a:lstStyle/>
          <a:p>
            <a:pPr>
              <a:lnSpc>
                <a:spcPct val="150000"/>
              </a:lnSpc>
            </a:pPr>
            <a:r>
              <a:rPr lang="en-US" sz="2600" dirty="0">
                <a:latin typeface="Times New Roman" pitchFamily="18" charset="0"/>
                <a:cs typeface="Times New Roman" pitchFamily="18" charset="0"/>
              </a:rPr>
              <a:t>Presence of an open wound/ ulcer.</a:t>
            </a:r>
          </a:p>
          <a:p>
            <a:pPr>
              <a:lnSpc>
                <a:spcPct val="150000"/>
              </a:lnSpc>
            </a:pPr>
            <a:r>
              <a:rPr lang="en-US" sz="2600" dirty="0">
                <a:latin typeface="Times New Roman" pitchFamily="18" charset="0"/>
                <a:cs typeface="Times New Roman" pitchFamily="18" charset="0"/>
              </a:rPr>
              <a:t>Pain at Ulcer Site.</a:t>
            </a:r>
          </a:p>
          <a:p>
            <a:pPr>
              <a:lnSpc>
                <a:spcPct val="150000"/>
              </a:lnSpc>
            </a:pPr>
            <a:r>
              <a:rPr lang="en-US" sz="2600" dirty="0">
                <a:latin typeface="Times New Roman" pitchFamily="18" charset="0"/>
                <a:cs typeface="Times New Roman" pitchFamily="18" charset="0"/>
              </a:rPr>
              <a:t>Inability or difficulty in ambulation.</a:t>
            </a:r>
          </a:p>
          <a:p>
            <a:pPr>
              <a:lnSpc>
                <a:spcPct val="150000"/>
              </a:lnSpc>
            </a:pPr>
            <a:r>
              <a:rPr lang="en-US" sz="2600" dirty="0">
                <a:latin typeface="Times New Roman" pitchFamily="18" charset="0"/>
                <a:cs typeface="Times New Roman" pitchFamily="18" charset="0"/>
              </a:rPr>
              <a:t>All relevant medical history must be taken.</a:t>
            </a:r>
          </a:p>
          <a:p>
            <a:pPr>
              <a:lnSpc>
                <a:spcPct val="150000"/>
              </a:lnSpc>
            </a:pPr>
            <a:r>
              <a:rPr lang="en-US" sz="2600" dirty="0">
                <a:latin typeface="Times New Roman" pitchFamily="18" charset="0"/>
                <a:cs typeface="Times New Roman" pitchFamily="18" charset="0"/>
              </a:rPr>
              <a:t> Also the history may give a clue as to involvement of </a:t>
            </a:r>
            <a:r>
              <a:rPr lang="en-US" sz="2600" dirty="0" err="1">
                <a:latin typeface="Times New Roman" pitchFamily="18" charset="0"/>
                <a:cs typeface="Times New Roman" pitchFamily="18" charset="0"/>
              </a:rPr>
              <a:t>ischaemic</a:t>
            </a:r>
            <a:r>
              <a:rPr lang="en-US" sz="2600" dirty="0">
                <a:latin typeface="Times New Roman" pitchFamily="18" charset="0"/>
                <a:cs typeface="Times New Roman" pitchFamily="18" charset="0"/>
              </a:rPr>
              <a:t>, neuropathic or structural components.</a:t>
            </a:r>
          </a:p>
          <a:p>
            <a:pPr>
              <a:lnSpc>
                <a:spcPct val="150000"/>
              </a:lnSpc>
            </a:pPr>
            <a:endParaRPr lang="en-US" sz="2600" dirty="0">
              <a:latin typeface="Times New Roman" pitchFamily="18" charset="0"/>
              <a:cs typeface="Times New Roman" pitchFamily="18" charset="0"/>
            </a:endParaRPr>
          </a:p>
          <a:p>
            <a:pPr algn="ctr">
              <a:lnSpc>
                <a:spcPct val="150000"/>
              </a:lnSpc>
              <a:buNone/>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62000"/>
          </a:xfrm>
        </p:spPr>
        <p:txBody>
          <a:bodyPr>
            <a:normAutofit/>
          </a:bodyPr>
          <a:lstStyle/>
          <a:p>
            <a:pPr algn="ctr"/>
            <a:r>
              <a:rPr lang="en-US" sz="3800" dirty="0">
                <a:latin typeface="Times New Roman" pitchFamily="18" charset="0"/>
                <a:cs typeface="Times New Roman" pitchFamily="18" charset="0"/>
              </a:rPr>
              <a:t>Sensory Neuropathy</a:t>
            </a:r>
          </a:p>
        </p:txBody>
      </p:sp>
      <p:graphicFrame>
        <p:nvGraphicFramePr>
          <p:cNvPr id="4" name="Content Placeholder 3"/>
          <p:cNvGraphicFramePr>
            <a:graphicFrameLocks noGrp="1"/>
          </p:cNvGraphicFramePr>
          <p:nvPr>
            <p:ph sz="quarter" idx="1"/>
          </p:nvPr>
        </p:nvGraphicFramePr>
        <p:xfrm>
          <a:off x="457200" y="1447800"/>
          <a:ext cx="8229600" cy="5126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a:bodyPr>
          <a:lstStyle/>
          <a:p>
            <a:pPr algn="ctr"/>
            <a:r>
              <a:rPr lang="en-US" sz="3800" dirty="0">
                <a:latin typeface="Times New Roman" pitchFamily="18" charset="0"/>
                <a:cs typeface="Times New Roman" pitchFamily="18" charset="0"/>
              </a:rPr>
              <a:t>Present History</a:t>
            </a:r>
          </a:p>
        </p:txBody>
      </p:sp>
      <p:sp>
        <p:nvSpPr>
          <p:cNvPr id="3" name="Content Placeholder 2"/>
          <p:cNvSpPr>
            <a:spLocks noGrp="1"/>
          </p:cNvSpPr>
          <p:nvPr>
            <p:ph sz="quarter" idx="1"/>
          </p:nvPr>
        </p:nvSpPr>
        <p:spPr>
          <a:xfrm>
            <a:off x="457200" y="1295400"/>
            <a:ext cx="8229600" cy="5279136"/>
          </a:xfrm>
        </p:spPr>
        <p:txBody>
          <a:bodyPr>
            <a:normAutofit/>
          </a:bodyPr>
          <a:lstStyle/>
          <a:p>
            <a:pPr>
              <a:lnSpc>
                <a:spcPct val="200000"/>
              </a:lnSpc>
            </a:pPr>
            <a:r>
              <a:rPr lang="en-US" sz="2600" dirty="0">
                <a:latin typeface="Times New Roman" pitchFamily="18" charset="0"/>
                <a:cs typeface="Times New Roman" pitchFamily="18" charset="0"/>
              </a:rPr>
              <a:t>Onset</a:t>
            </a:r>
          </a:p>
          <a:p>
            <a:pPr>
              <a:lnSpc>
                <a:spcPct val="200000"/>
              </a:lnSpc>
            </a:pPr>
            <a:r>
              <a:rPr lang="en-US" sz="2600" dirty="0">
                <a:latin typeface="Times New Roman" pitchFamily="18" charset="0"/>
                <a:cs typeface="Times New Roman" pitchFamily="18" charset="0"/>
              </a:rPr>
              <a:t>Duration </a:t>
            </a:r>
          </a:p>
          <a:p>
            <a:pPr>
              <a:lnSpc>
                <a:spcPct val="200000"/>
              </a:lnSpc>
            </a:pPr>
            <a:r>
              <a:rPr lang="en-US" sz="2600" dirty="0">
                <a:latin typeface="Times New Roman" pitchFamily="18" charset="0"/>
                <a:cs typeface="Times New Roman" pitchFamily="18" charset="0"/>
              </a:rPr>
              <a:t>Association with Pain</a:t>
            </a:r>
          </a:p>
          <a:p>
            <a:pPr>
              <a:lnSpc>
                <a:spcPct val="200000"/>
              </a:lnSpc>
            </a:pPr>
            <a:r>
              <a:rPr lang="en-US" sz="2600" dirty="0">
                <a:latin typeface="Times New Roman" pitchFamily="18" charset="0"/>
                <a:cs typeface="Times New Roman" pitchFamily="18" charset="0"/>
              </a:rPr>
              <a:t>Discharge</a:t>
            </a:r>
          </a:p>
          <a:p>
            <a:pPr>
              <a:lnSpc>
                <a:spcPct val="200000"/>
              </a:lnSpc>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gn="ctr"/>
            <a:r>
              <a:rPr lang="en-US" sz="3800" dirty="0">
                <a:latin typeface="Times New Roman" pitchFamily="18" charset="0"/>
                <a:cs typeface="Times New Roman" pitchFamily="18" charset="0"/>
              </a:rPr>
              <a:t>Inspection</a:t>
            </a:r>
          </a:p>
        </p:txBody>
      </p:sp>
      <p:sp>
        <p:nvSpPr>
          <p:cNvPr id="3" name="Content Placeholder 2"/>
          <p:cNvSpPr>
            <a:spLocks noGrp="1"/>
          </p:cNvSpPr>
          <p:nvPr>
            <p:ph sz="quarter" idx="1"/>
          </p:nvPr>
        </p:nvSpPr>
        <p:spPr>
          <a:xfrm>
            <a:off x="457200" y="1676400"/>
            <a:ext cx="8229600" cy="4898136"/>
          </a:xfrm>
        </p:spPr>
        <p:txBody>
          <a:bodyPr>
            <a:normAutofit/>
          </a:bodyPr>
          <a:lstStyle/>
          <a:p>
            <a:pPr>
              <a:lnSpc>
                <a:spcPct val="150000"/>
              </a:lnSpc>
            </a:pPr>
            <a:r>
              <a:rPr lang="en-US" sz="2600" dirty="0">
                <a:latin typeface="Times New Roman" pitchFamily="18" charset="0"/>
                <a:cs typeface="Times New Roman" pitchFamily="18" charset="0"/>
              </a:rPr>
              <a:t>Number</a:t>
            </a:r>
          </a:p>
          <a:p>
            <a:pPr>
              <a:lnSpc>
                <a:spcPct val="150000"/>
              </a:lnSpc>
            </a:pPr>
            <a:r>
              <a:rPr lang="en-US" sz="2600" dirty="0">
                <a:latin typeface="Times New Roman" pitchFamily="18" charset="0"/>
                <a:cs typeface="Times New Roman" pitchFamily="18" charset="0"/>
              </a:rPr>
              <a:t>Position/ Site</a:t>
            </a:r>
          </a:p>
          <a:p>
            <a:pPr>
              <a:lnSpc>
                <a:spcPct val="150000"/>
              </a:lnSpc>
            </a:pPr>
            <a:r>
              <a:rPr lang="en-US" sz="2600" dirty="0">
                <a:latin typeface="Times New Roman" pitchFamily="18" charset="0"/>
                <a:cs typeface="Times New Roman" pitchFamily="18" charset="0"/>
              </a:rPr>
              <a:t>Edge</a:t>
            </a:r>
          </a:p>
          <a:p>
            <a:pPr>
              <a:lnSpc>
                <a:spcPct val="150000"/>
              </a:lnSpc>
            </a:pPr>
            <a:r>
              <a:rPr lang="en-US" sz="2600" dirty="0">
                <a:latin typeface="Times New Roman" pitchFamily="18" charset="0"/>
                <a:cs typeface="Times New Roman" pitchFamily="18" charset="0"/>
              </a:rPr>
              <a:t>Floor</a:t>
            </a:r>
          </a:p>
          <a:p>
            <a:pPr>
              <a:lnSpc>
                <a:spcPct val="150000"/>
              </a:lnSpc>
            </a:pPr>
            <a:r>
              <a:rPr lang="en-US" sz="2600" dirty="0">
                <a:latin typeface="Times New Roman" pitchFamily="18" charset="0"/>
                <a:cs typeface="Times New Roman" pitchFamily="18" charset="0"/>
              </a:rPr>
              <a:t>Structures seen at the floor</a:t>
            </a:r>
          </a:p>
          <a:p>
            <a:pPr>
              <a:lnSpc>
                <a:spcPct val="150000"/>
              </a:lnSpc>
            </a:pPr>
            <a:r>
              <a:rPr lang="en-US" sz="2600" dirty="0">
                <a:latin typeface="Times New Roman" pitchFamily="18" charset="0"/>
                <a:cs typeface="Times New Roman" pitchFamily="18" charset="0"/>
              </a:rPr>
              <a:t>Surrounding area</a:t>
            </a:r>
          </a:p>
          <a:p>
            <a:pPr>
              <a:buNone/>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pPr algn="ctr"/>
            <a:r>
              <a:rPr lang="en-US" sz="3800" dirty="0">
                <a:latin typeface="Times New Roman" pitchFamily="18" charset="0"/>
                <a:cs typeface="Times New Roman" pitchFamily="18" charset="0"/>
              </a:rPr>
              <a:t>Palpation</a:t>
            </a:r>
          </a:p>
        </p:txBody>
      </p:sp>
      <p:sp>
        <p:nvSpPr>
          <p:cNvPr id="3" name="Content Placeholder 2"/>
          <p:cNvSpPr>
            <a:spLocks noGrp="1"/>
          </p:cNvSpPr>
          <p:nvPr>
            <p:ph sz="quarter" idx="1"/>
          </p:nvPr>
        </p:nvSpPr>
        <p:spPr>
          <a:xfrm>
            <a:off x="457200" y="1371600"/>
            <a:ext cx="8229600" cy="5202936"/>
          </a:xfrm>
        </p:spPr>
        <p:txBody>
          <a:bodyPr>
            <a:normAutofit/>
          </a:bodyPr>
          <a:lstStyle/>
          <a:p>
            <a:pPr>
              <a:lnSpc>
                <a:spcPct val="200000"/>
              </a:lnSpc>
            </a:pPr>
            <a:r>
              <a:rPr lang="en-US" sz="2600" dirty="0">
                <a:latin typeface="Times New Roman" pitchFamily="18" charset="0"/>
                <a:cs typeface="Times New Roman" pitchFamily="18" charset="0"/>
              </a:rPr>
              <a:t>Tenderness</a:t>
            </a:r>
          </a:p>
          <a:p>
            <a:pPr>
              <a:lnSpc>
                <a:spcPct val="200000"/>
              </a:lnSpc>
            </a:pPr>
            <a:r>
              <a:rPr lang="en-US" sz="2600" dirty="0">
                <a:latin typeface="Times New Roman" pitchFamily="18" charset="0"/>
                <a:cs typeface="Times New Roman" pitchFamily="18" charset="0"/>
              </a:rPr>
              <a:t>Edge and margin</a:t>
            </a:r>
          </a:p>
          <a:p>
            <a:pPr>
              <a:lnSpc>
                <a:spcPct val="200000"/>
              </a:lnSpc>
            </a:pPr>
            <a:r>
              <a:rPr lang="en-US" sz="2600" dirty="0">
                <a:latin typeface="Times New Roman" pitchFamily="18" charset="0"/>
                <a:cs typeface="Times New Roman" pitchFamily="18" charset="0"/>
              </a:rPr>
              <a:t>Dimensions</a:t>
            </a:r>
          </a:p>
          <a:p>
            <a:pPr>
              <a:lnSpc>
                <a:spcPct val="200000"/>
              </a:lnSpc>
            </a:pPr>
            <a:r>
              <a:rPr lang="en-US" sz="2600" dirty="0">
                <a:latin typeface="Times New Roman" pitchFamily="18" charset="0"/>
                <a:cs typeface="Times New Roman" pitchFamily="18" charset="0"/>
              </a:rPr>
              <a:t>Base </a:t>
            </a:r>
          </a:p>
          <a:p>
            <a:pPr>
              <a:lnSpc>
                <a:spcPct val="200000"/>
              </a:lnSpc>
            </a:pPr>
            <a:r>
              <a:rPr lang="en-US" sz="2600" dirty="0">
                <a:latin typeface="Times New Roman" pitchFamily="18" charset="0"/>
                <a:cs typeface="Times New Roman" pitchFamily="18" charset="0"/>
              </a:rPr>
              <a:t>Relationship with surrounding structures</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066800"/>
          </a:xfrm>
        </p:spPr>
        <p:txBody>
          <a:bodyPr>
            <a:normAutofit/>
          </a:bodyPr>
          <a:lstStyle/>
          <a:p>
            <a:pPr algn="ctr"/>
            <a:r>
              <a:rPr lang="en-US" sz="3800" b="1" dirty="0">
                <a:latin typeface="Times New Roman" pitchFamily="18" charset="0"/>
                <a:cs typeface="Times New Roman" pitchFamily="18" charset="0"/>
              </a:rPr>
              <a:t>Wagner Classification</a:t>
            </a:r>
          </a:p>
        </p:txBody>
      </p:sp>
      <p:sp>
        <p:nvSpPr>
          <p:cNvPr id="3" name="Content Placeholder 2"/>
          <p:cNvSpPr>
            <a:spLocks noGrp="1"/>
          </p:cNvSpPr>
          <p:nvPr>
            <p:ph sz="quarter" idx="1"/>
          </p:nvPr>
        </p:nvSpPr>
        <p:spPr>
          <a:xfrm>
            <a:off x="457200" y="1600200"/>
            <a:ext cx="8229600" cy="4974336"/>
          </a:xfrm>
        </p:spPr>
        <p:txBody>
          <a:bodyPr>
            <a:noAutofit/>
          </a:bodyPr>
          <a:lstStyle/>
          <a:p>
            <a:pPr marL="320040" indent="-320040">
              <a:lnSpc>
                <a:spcPct val="150000"/>
              </a:lnSpc>
              <a:buNone/>
              <a:defRPr/>
            </a:pPr>
            <a:r>
              <a:rPr lang="en-US" sz="2600" dirty="0">
                <a:latin typeface="Times New Roman" pitchFamily="18" charset="0"/>
                <a:cs typeface="Times New Roman" pitchFamily="18" charset="0"/>
              </a:rPr>
              <a:t>0- 	Intact skin (may have bony deformities).</a:t>
            </a:r>
          </a:p>
          <a:p>
            <a:pPr marL="320040" indent="-320040">
              <a:lnSpc>
                <a:spcPct val="150000"/>
              </a:lnSpc>
              <a:buNone/>
              <a:defRPr/>
            </a:pPr>
            <a:r>
              <a:rPr lang="en-US" sz="2600" dirty="0">
                <a:latin typeface="Times New Roman" pitchFamily="18" charset="0"/>
                <a:cs typeface="Times New Roman" pitchFamily="18" charset="0"/>
              </a:rPr>
              <a:t>1- 	Localized superficial ulcer. </a:t>
            </a:r>
          </a:p>
          <a:p>
            <a:pPr marL="320040" indent="-320040">
              <a:lnSpc>
                <a:spcPct val="150000"/>
              </a:lnSpc>
              <a:buNone/>
              <a:defRPr/>
            </a:pPr>
            <a:r>
              <a:rPr lang="en-US" sz="2600" dirty="0">
                <a:latin typeface="Times New Roman" pitchFamily="18" charset="0"/>
                <a:cs typeface="Times New Roman" pitchFamily="18" charset="0"/>
              </a:rPr>
              <a:t>2- 	Deep ulcer to tendon, bone, ligament or joint.</a:t>
            </a:r>
          </a:p>
          <a:p>
            <a:pPr marL="320040" indent="-320040">
              <a:lnSpc>
                <a:spcPct val="150000"/>
              </a:lnSpc>
              <a:buNone/>
              <a:defRPr/>
            </a:pPr>
            <a:r>
              <a:rPr lang="en-US" sz="2600" dirty="0">
                <a:latin typeface="Times New Roman" pitchFamily="18" charset="0"/>
                <a:cs typeface="Times New Roman" pitchFamily="18" charset="0"/>
              </a:rPr>
              <a:t>3- 	Deep abscess or </a:t>
            </a:r>
            <a:r>
              <a:rPr lang="en-US" sz="2600" dirty="0" err="1">
                <a:latin typeface="Times New Roman" pitchFamily="18" charset="0"/>
                <a:cs typeface="Times New Roman" pitchFamily="18" charset="0"/>
              </a:rPr>
              <a:t>osteomyelitis</a:t>
            </a:r>
            <a:r>
              <a:rPr lang="en-US" sz="2600" dirty="0">
                <a:latin typeface="Times New Roman" pitchFamily="18" charset="0"/>
                <a:cs typeface="Times New Roman" pitchFamily="18" charset="0"/>
              </a:rPr>
              <a:t>. </a:t>
            </a:r>
          </a:p>
          <a:p>
            <a:pPr marL="320040" indent="-320040">
              <a:lnSpc>
                <a:spcPct val="150000"/>
              </a:lnSpc>
              <a:buNone/>
              <a:defRPr/>
            </a:pPr>
            <a:r>
              <a:rPr lang="en-US" sz="2600" dirty="0">
                <a:latin typeface="Times New Roman" pitchFamily="18" charset="0"/>
                <a:cs typeface="Times New Roman" pitchFamily="18" charset="0"/>
              </a:rPr>
              <a:t>4- 	Gangrene of toes or forefoot. </a:t>
            </a:r>
          </a:p>
          <a:p>
            <a:pPr marL="320040" indent="-320040">
              <a:lnSpc>
                <a:spcPct val="150000"/>
              </a:lnSpc>
              <a:buNone/>
              <a:defRPr/>
            </a:pPr>
            <a:r>
              <a:rPr lang="en-US" sz="2600" dirty="0">
                <a:latin typeface="Times New Roman" pitchFamily="18" charset="0"/>
                <a:cs typeface="Times New Roman" pitchFamily="18" charset="0"/>
              </a:rPr>
              <a:t>5- 	Gangrene of whole foot. </a:t>
            </a:r>
          </a:p>
          <a:p>
            <a:pPr>
              <a:lnSpc>
                <a:spcPct val="150000"/>
              </a:lnSpc>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act.jpg"/>
          <p:cNvPicPr>
            <a:picLocks noGrp="1" noChangeAspect="1"/>
          </p:cNvPicPr>
          <p:nvPr>
            <p:ph sz="quarter" idx="4294967295"/>
          </p:nvPr>
        </p:nvPicPr>
        <p:blipFill>
          <a:blip r:embed="rId2" cstate="print"/>
          <a:stretch>
            <a:fillRect/>
          </a:stretch>
        </p:blipFill>
        <p:spPr>
          <a:xfrm>
            <a:off x="304800" y="533400"/>
            <a:ext cx="2760663" cy="2895600"/>
          </a:xfrm>
          <a:prstGeom prst="roundRect">
            <a:avLst/>
          </a:prstGeom>
        </p:spPr>
      </p:pic>
      <p:pic>
        <p:nvPicPr>
          <p:cNvPr id="5" name="Picture 4" descr="superficial ulcer 2.jpg"/>
          <p:cNvPicPr>
            <a:picLocks noChangeAspect="1"/>
          </p:cNvPicPr>
          <p:nvPr/>
        </p:nvPicPr>
        <p:blipFill>
          <a:blip r:embed="rId3" cstate="print"/>
          <a:stretch>
            <a:fillRect/>
          </a:stretch>
        </p:blipFill>
        <p:spPr>
          <a:xfrm>
            <a:off x="3276600" y="762000"/>
            <a:ext cx="2857500" cy="2343150"/>
          </a:xfrm>
          <a:prstGeom prst="roundRect">
            <a:avLst/>
          </a:prstGeom>
        </p:spPr>
      </p:pic>
      <p:pic>
        <p:nvPicPr>
          <p:cNvPr id="6" name="Picture 5" descr="toe gangrene.jpg"/>
          <p:cNvPicPr>
            <a:picLocks noChangeAspect="1"/>
          </p:cNvPicPr>
          <p:nvPr/>
        </p:nvPicPr>
        <p:blipFill>
          <a:blip r:embed="rId4" cstate="print"/>
          <a:stretch>
            <a:fillRect/>
          </a:stretch>
        </p:blipFill>
        <p:spPr>
          <a:xfrm>
            <a:off x="2895600" y="3733800"/>
            <a:ext cx="2771227" cy="2819400"/>
          </a:xfrm>
          <a:prstGeom prst="roundRect">
            <a:avLst/>
          </a:prstGeom>
        </p:spPr>
      </p:pic>
      <p:pic>
        <p:nvPicPr>
          <p:cNvPr id="7" name="Picture 6" descr="full gangrene.jpg"/>
          <p:cNvPicPr>
            <a:picLocks noChangeAspect="1"/>
          </p:cNvPicPr>
          <p:nvPr/>
        </p:nvPicPr>
        <p:blipFill>
          <a:blip r:embed="rId5" cstate="print"/>
          <a:stretch>
            <a:fillRect/>
          </a:stretch>
        </p:blipFill>
        <p:spPr>
          <a:xfrm>
            <a:off x="6015566" y="4495800"/>
            <a:ext cx="2976033" cy="2142744"/>
          </a:xfrm>
          <a:prstGeom prst="roundRect">
            <a:avLst/>
          </a:prstGeom>
        </p:spPr>
      </p:pic>
      <p:pic>
        <p:nvPicPr>
          <p:cNvPr id="8" name="Picture 3"/>
          <p:cNvPicPr>
            <a:picLocks noChangeAspect="1" noChangeArrowheads="1"/>
          </p:cNvPicPr>
          <p:nvPr/>
        </p:nvPicPr>
        <p:blipFill>
          <a:blip r:embed="rId6" cstate="print"/>
          <a:srcRect/>
          <a:stretch>
            <a:fillRect/>
          </a:stretch>
        </p:blipFill>
        <p:spPr>
          <a:xfrm>
            <a:off x="152400" y="3810000"/>
            <a:ext cx="2514600" cy="2728429"/>
          </a:xfrm>
          <a:prstGeom prst="roundRect">
            <a:avLst/>
          </a:prstGeom>
          <a:noFill/>
          <a:ln/>
        </p:spPr>
      </p:pic>
      <p:pic>
        <p:nvPicPr>
          <p:cNvPr id="9" name="Picture 8" descr="deep ulcer exposing tendon.png"/>
          <p:cNvPicPr>
            <a:picLocks noChangeAspect="1"/>
          </p:cNvPicPr>
          <p:nvPr/>
        </p:nvPicPr>
        <p:blipFill>
          <a:blip r:embed="rId7" cstate="print"/>
          <a:stretch>
            <a:fillRect/>
          </a:stretch>
        </p:blipFill>
        <p:spPr>
          <a:xfrm>
            <a:off x="6248400" y="228600"/>
            <a:ext cx="2717312" cy="3886200"/>
          </a:xfrm>
          <a:prstGeom prst="roundRect">
            <a:avLst/>
          </a:prstGeom>
        </p:spPr>
      </p:pic>
      <p:sp>
        <p:nvSpPr>
          <p:cNvPr id="10" name="Slide Number Placeholder 9"/>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Vascular ulcers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066800"/>
          </a:xfrm>
        </p:spPr>
        <p:txBody>
          <a:bodyPr>
            <a:normAutofit/>
          </a:bodyPr>
          <a:lstStyle/>
          <a:p>
            <a:pPr algn="ctr"/>
            <a:endParaRPr lang="en-US" sz="38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229600" cy="4974336"/>
          </a:xfrm>
        </p:spPr>
        <p:txBody>
          <a:bodyPr>
            <a:noAutofit/>
          </a:bodyPr>
          <a:lstStyle/>
          <a:p>
            <a:pPr>
              <a:lnSpc>
                <a:spcPct val="150000"/>
              </a:lnSpc>
            </a:pPr>
            <a:r>
              <a:rPr lang="en-IN" sz="2800" dirty="0"/>
              <a:t>An ulcer can be defined as a break in the epithelial continuity. </a:t>
            </a:r>
          </a:p>
          <a:p>
            <a:pPr>
              <a:lnSpc>
                <a:spcPct val="150000"/>
              </a:lnSpc>
              <a:buNone/>
            </a:pPr>
            <a:r>
              <a:rPr lang="en-IN" sz="2800" dirty="0"/>
              <a:t>• Classified – Non- specific – Specific – Malignant </a:t>
            </a:r>
          </a:p>
          <a:p>
            <a:pPr>
              <a:lnSpc>
                <a:spcPct val="150000"/>
              </a:lnSpc>
              <a:buNone/>
            </a:pPr>
            <a:r>
              <a:rPr lang="en-IN" sz="2800" dirty="0"/>
              <a:t>• A leg ulcer is discontinuity of the </a:t>
            </a:r>
            <a:r>
              <a:rPr lang="en-IN" sz="2800" dirty="0" err="1"/>
              <a:t>squamous</a:t>
            </a:r>
            <a:r>
              <a:rPr lang="en-IN" sz="2800" dirty="0"/>
              <a:t> epithelium of the skin usually around the ankle or on the foot</a:t>
            </a: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buNone/>
            </a:pPr>
            <a:r>
              <a:rPr lang="en-IN" sz="2800" dirty="0"/>
              <a:t>Classification of Chronic Leg Ulcers </a:t>
            </a:r>
          </a:p>
          <a:p>
            <a:pPr algn="just">
              <a:buNone/>
            </a:pPr>
            <a:r>
              <a:rPr lang="en-IN" sz="2800" dirty="0"/>
              <a:t>VASCULAR ARTERIAL </a:t>
            </a:r>
          </a:p>
          <a:p>
            <a:pPr algn="just">
              <a:buNone/>
            </a:pPr>
            <a:r>
              <a:rPr lang="en-IN" sz="2800" dirty="0"/>
              <a:t>• Atherosclerosis • Burger’s disease • </a:t>
            </a:r>
            <a:r>
              <a:rPr lang="en-IN" sz="2800" dirty="0" err="1"/>
              <a:t>Vasuclitis</a:t>
            </a:r>
            <a:r>
              <a:rPr lang="en-IN" sz="2800" dirty="0"/>
              <a:t> • </a:t>
            </a:r>
            <a:r>
              <a:rPr lang="en-IN" sz="2800" dirty="0" err="1"/>
              <a:t>Raynaud’s</a:t>
            </a:r>
            <a:r>
              <a:rPr lang="en-IN" sz="2800" dirty="0"/>
              <a:t> disease </a:t>
            </a:r>
          </a:p>
          <a:p>
            <a:pPr algn="just">
              <a:buNone/>
            </a:pPr>
            <a:r>
              <a:rPr lang="en-IN" sz="2800" dirty="0"/>
              <a:t>VENOUS </a:t>
            </a:r>
          </a:p>
          <a:p>
            <a:pPr algn="just">
              <a:buNone/>
            </a:pPr>
            <a:r>
              <a:rPr lang="en-IN" sz="2800" dirty="0"/>
              <a:t>• Chronic venous insufficiency • Varicose vein •</a:t>
            </a:r>
          </a:p>
          <a:p>
            <a:pPr algn="just">
              <a:buNone/>
            </a:pPr>
            <a:r>
              <a:rPr lang="en-IN" sz="2800" dirty="0"/>
              <a:t>LYMPHATIC</a:t>
            </a:r>
          </a:p>
          <a:p>
            <a:pPr algn="just">
              <a:buNone/>
            </a:pPr>
            <a:r>
              <a:rPr lang="en-IN" sz="2800" dirty="0"/>
              <a:t> • Chronic </a:t>
            </a:r>
            <a:r>
              <a:rPr lang="en-IN" sz="2800" dirty="0" err="1"/>
              <a:t>lymphedema</a:t>
            </a:r>
            <a:endParaRPr lang="en-IN"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Leg ulcer aetiology</a:t>
            </a:r>
            <a:br>
              <a:rPr lang="en-IN" dirty="0"/>
            </a:br>
            <a:r>
              <a:rPr lang="en-IN" dirty="0"/>
              <a:t> </a:t>
            </a:r>
            <a:r>
              <a:rPr lang="en-IN" sz="1300" dirty="0"/>
              <a:t>Grey J.E et al. ABC Wound Healing BMJ 2006; 332: 347-50</a:t>
            </a:r>
          </a:p>
        </p:txBody>
      </p:sp>
      <p:sp>
        <p:nvSpPr>
          <p:cNvPr id="3" name="Content Placeholder 2"/>
          <p:cNvSpPr>
            <a:spLocks noGrp="1"/>
          </p:cNvSpPr>
          <p:nvPr>
            <p:ph idx="1"/>
          </p:nvPr>
        </p:nvSpPr>
        <p:spPr/>
        <p:txBody>
          <a:bodyPr>
            <a:noAutofit/>
          </a:bodyPr>
          <a:lstStyle/>
          <a:p>
            <a:pPr algn="just">
              <a:buNone/>
            </a:pPr>
            <a:r>
              <a:rPr lang="en-IN" sz="2800" dirty="0"/>
              <a:t>• Venous insufficiency 80 - 85% (60 – 70 %)</a:t>
            </a:r>
          </a:p>
          <a:p>
            <a:pPr algn="just">
              <a:buNone/>
            </a:pPr>
            <a:r>
              <a:rPr lang="en-IN" sz="2800" dirty="0"/>
              <a:t> • Arterial disease ( chronic lower limb ischemia) 20% </a:t>
            </a:r>
          </a:p>
          <a:p>
            <a:pPr algn="just">
              <a:buNone/>
            </a:pPr>
            <a:r>
              <a:rPr lang="en-IN" sz="2800" dirty="0"/>
              <a:t>• Mixed arterial and venous disease</a:t>
            </a:r>
          </a:p>
          <a:p>
            <a:pPr algn="just">
              <a:buNone/>
            </a:pPr>
            <a:r>
              <a:rPr lang="en-IN" sz="2800" dirty="0"/>
              <a:t> • Neuropathic Diabetic ulcer </a:t>
            </a:r>
          </a:p>
          <a:p>
            <a:pPr algn="just">
              <a:buNone/>
            </a:pPr>
            <a:r>
              <a:rPr lang="en-IN" sz="2800" dirty="0"/>
              <a:t>• Rheumatoid arthritis - 7% </a:t>
            </a:r>
          </a:p>
          <a:p>
            <a:pPr algn="just">
              <a:buNone/>
            </a:pPr>
            <a:r>
              <a:rPr lang="en-IN" sz="2800" dirty="0"/>
              <a:t>• Systemic </a:t>
            </a:r>
            <a:r>
              <a:rPr lang="en-IN" sz="2800" dirty="0" err="1"/>
              <a:t>vasculitis</a:t>
            </a:r>
            <a:r>
              <a:rPr lang="en-IN" sz="2800" dirty="0"/>
              <a:t> </a:t>
            </a:r>
          </a:p>
          <a:p>
            <a:pPr algn="just">
              <a:buNone/>
            </a:pPr>
            <a:r>
              <a:rPr lang="en-IN" sz="2800" dirty="0"/>
              <a:t>• </a:t>
            </a:r>
            <a:r>
              <a:rPr lang="en-IN" sz="2800" dirty="0" err="1"/>
              <a:t>Lymphoedema</a:t>
            </a:r>
            <a:r>
              <a:rPr lang="en-IN" sz="2800" dirty="0"/>
              <a:t> </a:t>
            </a:r>
          </a:p>
          <a:p>
            <a:pPr algn="just">
              <a:buNone/>
            </a:pPr>
            <a:r>
              <a:rPr lang="en-IN" sz="2800" dirty="0"/>
              <a:t>• Trauma </a:t>
            </a:r>
          </a:p>
          <a:p>
            <a:pPr algn="just">
              <a:buNone/>
            </a:pPr>
            <a:r>
              <a:rPr lang="en-IN" sz="2800" dirty="0"/>
              <a:t>• Malignant ulcer (BCC, SCC, Malignant melanoma) </a:t>
            </a:r>
          </a:p>
          <a:p>
            <a:pPr algn="just">
              <a:buNone/>
            </a:pPr>
            <a:r>
              <a:rPr lang="en-IN" sz="2800" dirty="0"/>
              <a:t>• Infective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CHRONIC VENOUS ULCER</a:t>
            </a:r>
          </a:p>
        </p:txBody>
      </p:sp>
      <p:sp>
        <p:nvSpPr>
          <p:cNvPr id="3" name="Content Placeholder 2"/>
          <p:cNvSpPr>
            <a:spLocks noGrp="1"/>
          </p:cNvSpPr>
          <p:nvPr>
            <p:ph idx="1"/>
          </p:nvPr>
        </p:nvSpPr>
        <p:spPr/>
        <p:txBody>
          <a:bodyPr>
            <a:normAutofit/>
          </a:bodyPr>
          <a:lstStyle/>
          <a:p>
            <a:pPr algn="just">
              <a:buNone/>
            </a:pPr>
            <a:r>
              <a:rPr lang="en-IN" sz="2800" dirty="0"/>
              <a:t>• </a:t>
            </a:r>
            <a:r>
              <a:rPr lang="en-IN" sz="2800" b="1" dirty="0"/>
              <a:t>Chronic Venous Insufficiency (CVI) </a:t>
            </a:r>
            <a:r>
              <a:rPr lang="en-IN" sz="2800" dirty="0"/>
              <a:t>who have developed irreversible skin damage as the result of sustained ambulatory venous hypertension</a:t>
            </a:r>
          </a:p>
          <a:p>
            <a:pPr algn="just">
              <a:buNone/>
            </a:pPr>
            <a:r>
              <a:rPr lang="en-IN" sz="2800" dirty="0"/>
              <a:t> • </a:t>
            </a:r>
            <a:r>
              <a:rPr lang="en-IN" sz="2800" b="1" dirty="0"/>
              <a:t>Chronic venous ulceration(CVU) </a:t>
            </a:r>
            <a:r>
              <a:rPr lang="en-IN" sz="2800" dirty="0"/>
              <a:t>defined as a break in the skin , present for more than 6 months , b/w the malleoli and </a:t>
            </a:r>
            <a:r>
              <a:rPr lang="en-IN" sz="2800" dirty="0" err="1"/>
              <a:t>tibial</a:t>
            </a:r>
            <a:r>
              <a:rPr lang="en-IN" sz="2800" dirty="0"/>
              <a:t> tuberosity that is presumed to be wholly or partially due to venous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3800" dirty="0">
                <a:latin typeface="Times New Roman" pitchFamily="18" charset="0"/>
                <a:cs typeface="Times New Roman" pitchFamily="18" charset="0"/>
              </a:rPr>
              <a:t>Motor Neuropathy</a:t>
            </a:r>
          </a:p>
        </p:txBody>
      </p:sp>
      <p:graphicFrame>
        <p:nvGraphicFramePr>
          <p:cNvPr id="4" name="Content Placeholder 3"/>
          <p:cNvGraphicFramePr>
            <a:graphicFrameLocks noGrp="1"/>
          </p:cNvGraphicFramePr>
          <p:nvPr>
            <p:ph sz="quarter" idx="1"/>
          </p:nvPr>
        </p:nvGraphicFramePr>
        <p:xfrm>
          <a:off x="457200" y="1447800"/>
          <a:ext cx="8229600" cy="5126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PATHOPHYSIOLOGY CVU</a:t>
            </a:r>
          </a:p>
        </p:txBody>
      </p:sp>
      <p:sp>
        <p:nvSpPr>
          <p:cNvPr id="3" name="Content Placeholder 2"/>
          <p:cNvSpPr>
            <a:spLocks noGrp="1"/>
          </p:cNvSpPr>
          <p:nvPr>
            <p:ph idx="1"/>
          </p:nvPr>
        </p:nvSpPr>
        <p:spPr/>
        <p:txBody>
          <a:bodyPr>
            <a:normAutofit fontScale="92500" lnSpcReduction="10000"/>
          </a:bodyPr>
          <a:lstStyle/>
          <a:p>
            <a:pPr algn="just">
              <a:buNone/>
            </a:pPr>
            <a:r>
              <a:rPr lang="en-IN" dirty="0"/>
              <a:t>• CVI, culminating in CVU is the end result of sustained ambulatory venous hypertension acting upon a dermal microcirculation designed to operate in the presences of low venous pressure</a:t>
            </a:r>
          </a:p>
          <a:p>
            <a:pPr algn="just">
              <a:buNone/>
            </a:pPr>
            <a:r>
              <a:rPr lang="en-IN" dirty="0"/>
              <a:t> • Ambulatory venous pressure (AVP) – </a:t>
            </a:r>
          </a:p>
          <a:p>
            <a:pPr algn="just">
              <a:buNone/>
            </a:pPr>
            <a:r>
              <a:rPr lang="en-IN" dirty="0"/>
              <a:t>Normal - &lt; 25Hg – </a:t>
            </a:r>
          </a:p>
          <a:p>
            <a:pPr algn="just">
              <a:buNone/>
            </a:pPr>
            <a:r>
              <a:rPr lang="en-IN" dirty="0"/>
              <a:t>     &gt;30 –  inc incidence of CVU   </a:t>
            </a:r>
          </a:p>
          <a:p>
            <a:pPr algn="just">
              <a:buNone/>
            </a:pPr>
            <a:r>
              <a:rPr lang="en-IN" dirty="0"/>
              <a:t>• 31-40 mmHg- 15% </a:t>
            </a:r>
          </a:p>
          <a:p>
            <a:pPr algn="just">
              <a:buNone/>
            </a:pPr>
            <a:r>
              <a:rPr lang="en-IN" dirty="0"/>
              <a:t>• &gt;90mmHg- 100%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buNone/>
            </a:pPr>
            <a:r>
              <a:rPr lang="en-IN" dirty="0" err="1"/>
              <a:t>Macrovascular</a:t>
            </a:r>
            <a:r>
              <a:rPr lang="en-IN" dirty="0"/>
              <a:t> </a:t>
            </a:r>
          </a:p>
          <a:p>
            <a:pPr algn="just">
              <a:buNone/>
            </a:pPr>
            <a:r>
              <a:rPr lang="en-IN" dirty="0"/>
              <a:t>• Muscle pump dysfunction – Ageing\ General debility/ MSK n neurological LL pathologies </a:t>
            </a:r>
          </a:p>
          <a:p>
            <a:pPr algn="just">
              <a:buNone/>
            </a:pPr>
            <a:r>
              <a:rPr lang="en-IN" dirty="0"/>
              <a:t>   ( fixed ankle, flat foot) </a:t>
            </a:r>
          </a:p>
          <a:p>
            <a:pPr algn="just">
              <a:buNone/>
            </a:pPr>
            <a:r>
              <a:rPr lang="en-IN" dirty="0"/>
              <a:t>• </a:t>
            </a:r>
            <a:r>
              <a:rPr lang="en-IN" dirty="0" err="1"/>
              <a:t>Valvular</a:t>
            </a:r>
            <a:r>
              <a:rPr lang="en-IN" dirty="0"/>
              <a:t> reflux (90% in CVI) </a:t>
            </a:r>
          </a:p>
          <a:p>
            <a:pPr algn="just">
              <a:buNone/>
            </a:pPr>
            <a:r>
              <a:rPr lang="en-IN" dirty="0"/>
              <a:t>   – Primary </a:t>
            </a:r>
            <a:r>
              <a:rPr lang="en-IN" dirty="0" err="1"/>
              <a:t>valvular</a:t>
            </a:r>
            <a:r>
              <a:rPr lang="en-IN" dirty="0"/>
              <a:t> incompetence ( </a:t>
            </a:r>
            <a:r>
              <a:rPr lang="en-IN" dirty="0" err="1"/>
              <a:t>elastin</a:t>
            </a:r>
            <a:r>
              <a:rPr lang="en-IN" dirty="0"/>
              <a:t>/collagen)  </a:t>
            </a:r>
          </a:p>
          <a:p>
            <a:pPr algn="just">
              <a:buNone/>
            </a:pPr>
            <a:r>
              <a:rPr lang="en-IN" dirty="0"/>
              <a:t>   – Secondary </a:t>
            </a:r>
            <a:r>
              <a:rPr lang="en-IN" dirty="0" err="1"/>
              <a:t>valvular</a:t>
            </a:r>
            <a:r>
              <a:rPr lang="en-IN" dirty="0"/>
              <a:t> incompetence (post </a:t>
            </a:r>
            <a:r>
              <a:rPr lang="en-IN" dirty="0" err="1"/>
              <a:t>phlebitic</a:t>
            </a:r>
            <a:r>
              <a:rPr lang="en-IN" dirty="0"/>
              <a:t>) </a:t>
            </a:r>
          </a:p>
          <a:p>
            <a:pPr algn="just">
              <a:buNone/>
            </a:pPr>
            <a:r>
              <a:rPr lang="en-IN" dirty="0"/>
              <a:t>• Venous obstruction </a:t>
            </a:r>
          </a:p>
          <a:p>
            <a:pPr algn="just">
              <a:buNone/>
            </a:pPr>
            <a:r>
              <a:rPr lang="en-IN" dirty="0"/>
              <a:t>• </a:t>
            </a:r>
            <a:r>
              <a:rPr lang="en-IN" dirty="0" err="1"/>
              <a:t>Valvular</a:t>
            </a:r>
            <a:r>
              <a:rPr lang="en-IN" dirty="0"/>
              <a:t> </a:t>
            </a:r>
            <a:r>
              <a:rPr lang="en-IN" dirty="0" err="1"/>
              <a:t>hypoplasia</a:t>
            </a:r>
            <a:r>
              <a:rPr lang="en-IN" dirty="0"/>
              <a:t>/ agenesis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a:t>Microvascular</a:t>
            </a:r>
            <a:r>
              <a:rPr lang="en-IN" dirty="0"/>
              <a:t> </a:t>
            </a:r>
            <a:br>
              <a:rPr lang="en-IN" dirty="0"/>
            </a:br>
            <a:endParaRPr lang="en-IN" dirty="0"/>
          </a:p>
        </p:txBody>
      </p:sp>
      <p:sp>
        <p:nvSpPr>
          <p:cNvPr id="3" name="Content Placeholder 2"/>
          <p:cNvSpPr>
            <a:spLocks noGrp="1"/>
          </p:cNvSpPr>
          <p:nvPr>
            <p:ph idx="1"/>
          </p:nvPr>
        </p:nvSpPr>
        <p:spPr/>
        <p:txBody>
          <a:bodyPr/>
          <a:lstStyle/>
          <a:p>
            <a:pPr>
              <a:buNone/>
            </a:pPr>
            <a:r>
              <a:rPr lang="en-IN" dirty="0"/>
              <a:t>• Venous stasis n hypoxia </a:t>
            </a:r>
          </a:p>
          <a:p>
            <a:pPr>
              <a:buNone/>
            </a:pPr>
            <a:r>
              <a:rPr lang="en-IN" dirty="0"/>
              <a:t>• </a:t>
            </a:r>
            <a:r>
              <a:rPr lang="en-IN" dirty="0" err="1"/>
              <a:t>Arteriovnous</a:t>
            </a:r>
            <a:r>
              <a:rPr lang="en-IN" dirty="0"/>
              <a:t> fistula ( stealing blood from skin) </a:t>
            </a:r>
          </a:p>
          <a:p>
            <a:pPr>
              <a:buNone/>
            </a:pPr>
            <a:r>
              <a:rPr lang="en-IN" dirty="0"/>
              <a:t>• </a:t>
            </a:r>
            <a:r>
              <a:rPr lang="en-IN" dirty="0" err="1"/>
              <a:t>Peri</a:t>
            </a:r>
            <a:r>
              <a:rPr lang="en-IN" dirty="0"/>
              <a:t>-capillary fibrin cuff( Browse n </a:t>
            </a:r>
            <a:r>
              <a:rPr lang="en-IN" dirty="0" err="1"/>
              <a:t>Burnand</a:t>
            </a:r>
            <a:r>
              <a:rPr lang="en-IN" dirty="0"/>
              <a:t>) </a:t>
            </a:r>
          </a:p>
          <a:p>
            <a:pPr>
              <a:buNone/>
            </a:pPr>
            <a:r>
              <a:rPr lang="en-IN" dirty="0"/>
              <a:t>• </a:t>
            </a:r>
            <a:r>
              <a:rPr lang="en-IN" dirty="0" err="1"/>
              <a:t>Leucocyte</a:t>
            </a:r>
            <a:r>
              <a:rPr lang="en-IN" dirty="0"/>
              <a:t> Migration (</a:t>
            </a:r>
            <a:r>
              <a:rPr lang="en-IN" dirty="0" err="1"/>
              <a:t>coleridge</a:t>
            </a:r>
            <a:r>
              <a:rPr lang="en-IN" dirty="0"/>
              <a:t> –smith)</a:t>
            </a:r>
          </a:p>
          <a:p>
            <a:pPr>
              <a:buNone/>
            </a:pPr>
            <a:r>
              <a:rPr lang="en-IN" dirty="0"/>
              <a:t> • Capillary Proliferation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0" y="20891"/>
            <a:ext cx="9144000" cy="683710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25754" y="-19422"/>
            <a:ext cx="9118246" cy="687742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Amputation Care </a:t>
            </a:r>
            <a:endParaRPr lang="en-IN" dirty="0"/>
          </a:p>
        </p:txBody>
      </p:sp>
      <p:sp>
        <p:nvSpPr>
          <p:cNvPr id="3" name="Content Placeholder 2"/>
          <p:cNvSpPr>
            <a:spLocks noGrp="1"/>
          </p:cNvSpPr>
          <p:nvPr>
            <p:ph idx="1"/>
          </p:nvPr>
        </p:nvSpPr>
        <p:spPr/>
        <p:txBody>
          <a:bodyPr/>
          <a:lstStyle/>
          <a:p>
            <a:r>
              <a:rPr lang="en-US" dirty="0"/>
              <a:t>POSTSURGICAL DRESSINGS</a:t>
            </a:r>
            <a:endParaRPr lang="en-IN" dirty="0"/>
          </a:p>
        </p:txBody>
      </p:sp>
      <p:pic>
        <p:nvPicPr>
          <p:cNvPr id="5" name="Picture 4">
            <a:extLst>
              <a:ext uri="{FF2B5EF4-FFF2-40B4-BE49-F238E27FC236}">
                <a16:creationId xmlns:a16="http://schemas.microsoft.com/office/drawing/2014/main" id="{D682A6EC-F5DF-FBD3-4CDE-B33A97E47915}"/>
              </a:ext>
            </a:extLst>
          </p:cNvPr>
          <p:cNvPicPr>
            <a:picLocks noChangeAspect="1"/>
          </p:cNvPicPr>
          <p:nvPr/>
        </p:nvPicPr>
        <p:blipFill>
          <a:blip r:embed="rId2"/>
          <a:stretch>
            <a:fillRect/>
          </a:stretch>
        </p:blipFill>
        <p:spPr>
          <a:xfrm>
            <a:off x="23872" y="2276872"/>
            <a:ext cx="9144000" cy="347445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CARE </a:t>
            </a:r>
            <a:endParaRPr lang="en-IN" dirty="0"/>
          </a:p>
        </p:txBody>
      </p:sp>
      <p:sp>
        <p:nvSpPr>
          <p:cNvPr id="3" name="Content Placeholder 2"/>
          <p:cNvSpPr>
            <a:spLocks noGrp="1"/>
          </p:cNvSpPr>
          <p:nvPr>
            <p:ph idx="1"/>
          </p:nvPr>
        </p:nvSpPr>
        <p:spPr/>
        <p:txBody>
          <a:bodyPr>
            <a:normAutofit/>
          </a:bodyPr>
          <a:lstStyle/>
          <a:p>
            <a:r>
              <a:rPr lang="en-US" b="1" u="sng" dirty="0"/>
              <a:t>Postsurgical </a:t>
            </a:r>
            <a:r>
              <a:rPr lang="en-US" dirty="0"/>
              <a:t>-</a:t>
            </a:r>
            <a:r>
              <a:rPr lang="en-IN" dirty="0"/>
              <a:t>The postsurgical phase is the time between surgery and discharge from the hospital </a:t>
            </a:r>
          </a:p>
          <a:p>
            <a:r>
              <a:rPr lang="en-US" b="1" u="sng" dirty="0" err="1"/>
              <a:t>Preprosthetic</a:t>
            </a:r>
            <a:r>
              <a:rPr lang="en-US" b="1" u="sng" dirty="0"/>
              <a:t> phase</a:t>
            </a:r>
            <a:r>
              <a:rPr lang="en-US" dirty="0"/>
              <a:t>-</a:t>
            </a:r>
            <a:r>
              <a:rPr lang="en-IN" dirty="0"/>
              <a:t> Runs from </a:t>
            </a:r>
            <a:r>
              <a:rPr lang="en-IN" dirty="0">
                <a:solidFill>
                  <a:schemeClr val="tx2">
                    <a:lumMod val="75000"/>
                  </a:schemeClr>
                </a:solidFill>
              </a:rPr>
              <a:t>hospital discharge </a:t>
            </a:r>
            <a:r>
              <a:rPr lang="en-IN" dirty="0"/>
              <a:t>to </a:t>
            </a:r>
            <a:r>
              <a:rPr lang="en-IN" dirty="0">
                <a:solidFill>
                  <a:schemeClr val="tx2">
                    <a:lumMod val="75000"/>
                  </a:schemeClr>
                </a:solidFill>
              </a:rPr>
              <a:t>prosthetic fitting </a:t>
            </a:r>
            <a:r>
              <a:rPr lang="en-IN" dirty="0"/>
              <a:t>or a decision that the patient is not a candidate for prosthetic fitting.</a:t>
            </a:r>
            <a:endParaRPr lang="en-US" dirty="0"/>
          </a:p>
          <a:p>
            <a:pPr>
              <a:buNone/>
            </a:pP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a:srcRect/>
          <a:stretch>
            <a:fillRect/>
          </a:stretch>
        </p:blipFill>
        <p:spPr bwMode="auto">
          <a:xfrm>
            <a:off x="214282" y="1539"/>
            <a:ext cx="8929718" cy="676923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POSTSURGICAL PHASE </a:t>
            </a:r>
            <a:endParaRPr lang="en-IN" dirty="0"/>
          </a:p>
        </p:txBody>
      </p:sp>
      <p:sp>
        <p:nvSpPr>
          <p:cNvPr id="3" name="Content Placeholder 2"/>
          <p:cNvSpPr>
            <a:spLocks noGrp="1"/>
          </p:cNvSpPr>
          <p:nvPr>
            <p:ph idx="1"/>
          </p:nvPr>
        </p:nvSpPr>
        <p:spPr>
          <a:xfrm>
            <a:off x="457200" y="1357298"/>
            <a:ext cx="8229600" cy="4768865"/>
          </a:xfrm>
        </p:spPr>
        <p:txBody>
          <a:bodyPr>
            <a:normAutofit fontScale="85000" lnSpcReduction="10000"/>
          </a:bodyPr>
          <a:lstStyle/>
          <a:p>
            <a:pPr marL="0" indent="0" algn="just">
              <a:buNone/>
            </a:pPr>
            <a:r>
              <a:rPr lang="en-IN" dirty="0"/>
              <a:t>While the primary goal of this phase of care is to get the patient discharged, it is not adequate to give the patient a walker, teach the patient to transfer, and send him or her home.</a:t>
            </a:r>
          </a:p>
          <a:p>
            <a:pPr algn="just">
              <a:buNone/>
            </a:pPr>
            <a:r>
              <a:rPr lang="en-US" dirty="0"/>
              <a:t>GOALS </a:t>
            </a:r>
          </a:p>
          <a:p>
            <a:pPr algn="just"/>
            <a:r>
              <a:rPr lang="en-IN" dirty="0"/>
              <a:t>Healing residual limb</a:t>
            </a:r>
          </a:p>
          <a:p>
            <a:pPr algn="just">
              <a:buNone/>
            </a:pPr>
            <a:r>
              <a:rPr lang="en-IN" dirty="0"/>
              <a:t>• Protect remaining limb (if </a:t>
            </a:r>
            <a:r>
              <a:rPr lang="en-IN" dirty="0" err="1"/>
              <a:t>dysvascular</a:t>
            </a:r>
            <a:r>
              <a:rPr lang="en-IN" dirty="0"/>
              <a:t>)</a:t>
            </a:r>
          </a:p>
          <a:p>
            <a:pPr algn="just">
              <a:buNone/>
            </a:pPr>
            <a:r>
              <a:rPr lang="en-IN" dirty="0"/>
              <a:t>• Independent in transfers and mobility</a:t>
            </a:r>
          </a:p>
          <a:p>
            <a:pPr algn="just">
              <a:buNone/>
            </a:pPr>
            <a:r>
              <a:rPr lang="en-IN" dirty="0"/>
              <a:t>• Demonstrate proper positioning</a:t>
            </a:r>
          </a:p>
          <a:p>
            <a:pPr algn="just">
              <a:buNone/>
            </a:pPr>
            <a:r>
              <a:rPr lang="en-IN" dirty="0"/>
              <a:t>• Begin psychological adjustment</a:t>
            </a:r>
          </a:p>
          <a:p>
            <a:pPr algn="just">
              <a:buNone/>
            </a:pPr>
            <a:r>
              <a:rPr lang="en-IN" dirty="0"/>
              <a:t>• Understand the process of prosthetic rehabilitation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a:srcRect/>
          <a:stretch>
            <a:fillRect/>
          </a:stretch>
        </p:blipFill>
        <p:spPr bwMode="auto">
          <a:xfrm>
            <a:off x="483470" y="1575394"/>
            <a:ext cx="7803306" cy="44993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Autofit/>
          </a:bodyPr>
          <a:lstStyle/>
          <a:p>
            <a:pPr algn="ctr"/>
            <a:r>
              <a:rPr lang="en-US" sz="3800" dirty="0">
                <a:latin typeface="Times New Roman" pitchFamily="18" charset="0"/>
                <a:cs typeface="Times New Roman" pitchFamily="18" charset="0"/>
              </a:rPr>
              <a:t>Autonomic Neuropathy</a:t>
            </a:r>
          </a:p>
        </p:txBody>
      </p:sp>
      <p:graphicFrame>
        <p:nvGraphicFramePr>
          <p:cNvPr id="4" name="Content Placeholder 3"/>
          <p:cNvGraphicFramePr>
            <a:graphicFrameLocks noGrp="1"/>
          </p:cNvGraphicFramePr>
          <p:nvPr>
            <p:ph sz="quarter" idx="1"/>
          </p:nvPr>
        </p:nvGraphicFramePr>
        <p:xfrm>
          <a:off x="457200" y="1752600"/>
          <a:ext cx="8229600" cy="4821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Positioning</a:t>
            </a:r>
            <a:endParaRPr lang="en-IN" dirty="0"/>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a:srcRect/>
          <a:stretch>
            <a:fillRect/>
          </a:stretch>
        </p:blipFill>
        <p:spPr bwMode="auto">
          <a:xfrm>
            <a:off x="428596" y="1214422"/>
            <a:ext cx="8715404" cy="534622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i="1" dirty="0"/>
              <a:t>Balance and Transfers</a:t>
            </a:r>
            <a:br>
              <a:rPr lang="en-IN" b="1" i="1" dirty="0"/>
            </a:br>
            <a:endParaRPr lang="en-IN" dirty="0"/>
          </a:p>
        </p:txBody>
      </p:sp>
      <p:sp>
        <p:nvSpPr>
          <p:cNvPr id="3" name="Content Placeholder 2"/>
          <p:cNvSpPr>
            <a:spLocks noGrp="1"/>
          </p:cNvSpPr>
          <p:nvPr>
            <p:ph idx="1"/>
          </p:nvPr>
        </p:nvSpPr>
        <p:spPr/>
        <p:txBody>
          <a:bodyPr>
            <a:normAutofit/>
          </a:bodyPr>
          <a:lstStyle/>
          <a:p>
            <a:pPr algn="just"/>
            <a:r>
              <a:rPr lang="en-IN" sz="2800" dirty="0"/>
              <a:t>Sitting balance is usually not a problem with a unilateral amputation but must be a part of the intervention program for individuals with bilateral amputations. </a:t>
            </a:r>
          </a:p>
          <a:p>
            <a:pPr algn="just"/>
            <a:r>
              <a:rPr lang="en-IN" sz="2800" dirty="0"/>
              <a:t>Standing balance exercises on the remaining extremity can be quite beneficial in helping the individual regain a sense of his or her body in space.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i="1" dirty="0"/>
              <a:t>Mobility</a:t>
            </a:r>
            <a:br>
              <a:rPr lang="en-IN" b="1" i="1" dirty="0"/>
            </a:br>
            <a:endParaRPr lang="en-IN" dirty="0"/>
          </a:p>
        </p:txBody>
      </p:sp>
      <p:sp>
        <p:nvSpPr>
          <p:cNvPr id="3" name="Content Placeholder 2"/>
          <p:cNvSpPr>
            <a:spLocks noGrp="1"/>
          </p:cNvSpPr>
          <p:nvPr>
            <p:ph idx="1"/>
          </p:nvPr>
        </p:nvSpPr>
        <p:spPr/>
        <p:txBody>
          <a:bodyPr/>
          <a:lstStyle/>
          <a:p>
            <a:pPr algn="just"/>
            <a:r>
              <a:rPr lang="en-IN" dirty="0"/>
              <a:t>Many physical therapists fit patients with a walker. Although this is appropriate for some individuals, trying to teach the patient safe and independent mobility with crutches is much more beneficial.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Residual Limb Care</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a:t>The physical therapist will need to teach the patient and family how to properly wrap the limb, and, if the patient has been fitted with an IPOP(Immediate Post-Operative Prosthesis) or RRD (Removable rigid dressing), the physical therapist needs to be alert to excessive bleeding or draining through the cast</a:t>
            </a:r>
          </a:p>
          <a:p>
            <a:pPr algn="just"/>
            <a:r>
              <a:rPr lang="en-IN" dirty="0"/>
              <a:t>A primary focus at this point is to teach the patient how to protect the residual limb while moving in bed, coming to sitting, and transferring.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Residual Limb Care</a:t>
            </a:r>
            <a:endParaRPr lang="en-IN" dirty="0"/>
          </a:p>
        </p:txBody>
      </p:sp>
      <p:sp>
        <p:nvSpPr>
          <p:cNvPr id="3" name="Content Placeholder 2"/>
          <p:cNvSpPr>
            <a:spLocks noGrp="1"/>
          </p:cNvSpPr>
          <p:nvPr>
            <p:ph idx="1"/>
          </p:nvPr>
        </p:nvSpPr>
        <p:spPr/>
        <p:txBody>
          <a:bodyPr>
            <a:normAutofit/>
          </a:bodyPr>
          <a:lstStyle/>
          <a:p>
            <a:pPr algn="just"/>
            <a:r>
              <a:rPr lang="en-IN" sz="2800" dirty="0"/>
              <a:t>Patient should not put pressure on the limb or drag it on the bed. Slightly raising the residual limb and moving it to the side while rolling to the </a:t>
            </a:r>
            <a:r>
              <a:rPr lang="en-IN" sz="2800" dirty="0" err="1"/>
              <a:t>unamputated</a:t>
            </a:r>
            <a:r>
              <a:rPr lang="en-IN" sz="2800" dirty="0"/>
              <a:t> side is the best way to come to sitting.</a:t>
            </a:r>
          </a:p>
          <a:p>
            <a:pPr algn="just"/>
            <a:r>
              <a:rPr lang="en-IN" sz="2800" dirty="0"/>
              <a:t>The patient can be encouraged to move the limb gently within </a:t>
            </a:r>
            <a:r>
              <a:rPr lang="en-IN" sz="2800" dirty="0">
                <a:solidFill>
                  <a:schemeClr val="tx2">
                    <a:lumMod val="75000"/>
                  </a:schemeClr>
                </a:solidFill>
              </a:rPr>
              <a:t>a pain-free range </a:t>
            </a:r>
            <a:r>
              <a:rPr lang="en-IN" sz="2800" dirty="0"/>
              <a:t>both at the knee (</a:t>
            </a:r>
            <a:r>
              <a:rPr lang="en-IN" sz="2800" dirty="0" err="1"/>
              <a:t>transtibial</a:t>
            </a:r>
            <a:r>
              <a:rPr lang="en-IN" sz="2800" dirty="0"/>
              <a:t>) and at the hip (both levels).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accent1">
                    <a:lumMod val="75000"/>
                  </a:schemeClr>
                </a:solidFill>
              </a:rPr>
              <a:t>PREPROSTHETIC PHASE</a:t>
            </a:r>
            <a:endParaRPr lang="en-IN" dirty="0">
              <a:solidFill>
                <a:schemeClr val="accent1">
                  <a:lumMod val="75000"/>
                </a:schemeClr>
              </a:solidFill>
            </a:endParaRPr>
          </a:p>
        </p:txBody>
      </p:sp>
      <p:sp>
        <p:nvSpPr>
          <p:cNvPr id="3" name="Content Placeholder 2"/>
          <p:cNvSpPr>
            <a:spLocks noGrp="1"/>
          </p:cNvSpPr>
          <p:nvPr>
            <p:ph idx="1"/>
          </p:nvPr>
        </p:nvSpPr>
        <p:spPr/>
        <p:txBody>
          <a:bodyPr/>
          <a:lstStyle/>
          <a:p>
            <a:pPr algn="just"/>
            <a:r>
              <a:rPr lang="en-IN" dirty="0"/>
              <a:t>The </a:t>
            </a:r>
            <a:r>
              <a:rPr lang="en-IN" dirty="0" err="1"/>
              <a:t>preprosthetic</a:t>
            </a:r>
            <a:r>
              <a:rPr lang="en-IN" dirty="0"/>
              <a:t> phase is the time between discharge from the acute care hospital and fitting with a definitive prosthesis, or the decision not to fit the patient with an artificial limb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IN" b="1" dirty="0">
                <a:solidFill>
                  <a:schemeClr val="accent1">
                    <a:lumMod val="75000"/>
                  </a:schemeClr>
                </a:solidFill>
              </a:rPr>
              <a:t>PREPROSTHETIC PHASE</a:t>
            </a:r>
            <a:endParaRPr lang="en-IN" dirty="0"/>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2"/>
          <a:srcRect/>
          <a:stretch>
            <a:fillRect/>
          </a:stretch>
        </p:blipFill>
        <p:spPr bwMode="auto">
          <a:xfrm>
            <a:off x="785786" y="1208491"/>
            <a:ext cx="7072362" cy="5625292"/>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800" dirty="0"/>
              <a:t>Residual limb measurements are generally taken and reported in </a:t>
            </a:r>
            <a:r>
              <a:rPr lang="en-IN" sz="2800" dirty="0" err="1"/>
              <a:t>centi</a:t>
            </a:r>
            <a:r>
              <a:rPr lang="en-IN" sz="2800" dirty="0"/>
              <a:t>-meters for uniformity with others involved in the care of individuals who have had an amputation.</a:t>
            </a:r>
          </a:p>
          <a:p>
            <a:r>
              <a:rPr lang="en-IN" sz="2800" dirty="0"/>
              <a:t>Circumferential measurements of the residual limb are taken</a:t>
            </a:r>
          </a:p>
          <a:p>
            <a:r>
              <a:rPr lang="en-IN" sz="2800" dirty="0"/>
              <a:t>Length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Range of Motion</a:t>
            </a:r>
            <a:endParaRPr lang="en-IN" dirty="0"/>
          </a:p>
        </p:txBody>
      </p:sp>
      <p:sp>
        <p:nvSpPr>
          <p:cNvPr id="3" name="Content Placeholder 2"/>
          <p:cNvSpPr>
            <a:spLocks noGrp="1"/>
          </p:cNvSpPr>
          <p:nvPr>
            <p:ph idx="1"/>
          </p:nvPr>
        </p:nvSpPr>
        <p:spPr/>
        <p:txBody>
          <a:bodyPr>
            <a:normAutofit/>
          </a:bodyPr>
          <a:lstStyle/>
          <a:p>
            <a:pPr algn="just"/>
            <a:r>
              <a:rPr lang="en-IN" sz="2800" dirty="0"/>
              <a:t>Gross range of motion (ROM) estimations are generally adequate for examination of the uninvolved extremity but specific goniometric measurements are necessary for the amputated side, bilateral hip extension, and ankle dorsiflexion of the </a:t>
            </a:r>
            <a:r>
              <a:rPr lang="en-IN" sz="2800" dirty="0" err="1"/>
              <a:t>unamputated</a:t>
            </a:r>
            <a:r>
              <a:rPr lang="en-IN" sz="2800" dirty="0"/>
              <a:t> side.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Muscle Strength</a:t>
            </a:r>
            <a:endParaRPr lang="en-IN" dirty="0"/>
          </a:p>
        </p:txBody>
      </p:sp>
      <p:sp>
        <p:nvSpPr>
          <p:cNvPr id="3" name="Content Placeholder 2"/>
          <p:cNvSpPr>
            <a:spLocks noGrp="1"/>
          </p:cNvSpPr>
          <p:nvPr>
            <p:ph idx="1"/>
          </p:nvPr>
        </p:nvSpPr>
        <p:spPr/>
        <p:txBody>
          <a:bodyPr>
            <a:normAutofit/>
          </a:bodyPr>
          <a:lstStyle/>
          <a:p>
            <a:pPr algn="just"/>
            <a:r>
              <a:rPr lang="en-IN" sz="2800" dirty="0"/>
              <a:t>Gross manual muscle testing (MMT) of the upper extremities (UEs) and uninvolved LE is performed as part of the initial examination. MMT of the involved LE must usually wait until most healing has occurred.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38200"/>
          </a:xfrm>
        </p:spPr>
        <p:txBody>
          <a:bodyPr>
            <a:normAutofit/>
          </a:bodyPr>
          <a:lstStyle/>
          <a:p>
            <a:pPr algn="ctr"/>
            <a:r>
              <a:rPr lang="en-US" sz="3800" dirty="0">
                <a:latin typeface="Times New Roman" pitchFamily="18" charset="0"/>
                <a:cs typeface="Times New Roman" pitchFamily="18" charset="0"/>
              </a:rPr>
              <a:t>Mechanical Factors</a:t>
            </a:r>
          </a:p>
        </p:txBody>
      </p:sp>
      <p:graphicFrame>
        <p:nvGraphicFramePr>
          <p:cNvPr id="4" name="Content Placeholder 3"/>
          <p:cNvGraphicFramePr>
            <a:graphicFrameLocks noGrp="1"/>
          </p:cNvGraphicFramePr>
          <p:nvPr>
            <p:ph sz="quarter" idx="1"/>
          </p:nvPr>
        </p:nvGraphicFramePr>
        <p:xfrm>
          <a:off x="147638" y="1752599"/>
          <a:ext cx="8839200"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i="1" dirty="0"/>
              <a:t>Phantom Limb</a:t>
            </a:r>
            <a:br>
              <a:rPr lang="en-IN" b="1" i="1" dirty="0"/>
            </a:br>
            <a:endParaRPr lang="en-IN" dirty="0"/>
          </a:p>
        </p:txBody>
      </p:sp>
      <p:sp>
        <p:nvSpPr>
          <p:cNvPr id="3" name="Content Placeholder 2"/>
          <p:cNvSpPr>
            <a:spLocks noGrp="1"/>
          </p:cNvSpPr>
          <p:nvPr>
            <p:ph idx="1"/>
          </p:nvPr>
        </p:nvSpPr>
        <p:spPr/>
        <p:txBody>
          <a:bodyPr>
            <a:normAutofit fontScale="92500"/>
          </a:bodyPr>
          <a:lstStyle/>
          <a:p>
            <a:pPr algn="just"/>
            <a:r>
              <a:rPr lang="en-IN" dirty="0"/>
              <a:t>The majority of individuals will encounter </a:t>
            </a:r>
            <a:r>
              <a:rPr lang="en-IN" b="1" dirty="0"/>
              <a:t>phantom limb sensations following amputation. In its simplest </a:t>
            </a:r>
            <a:r>
              <a:rPr lang="en-IN" dirty="0"/>
              <a:t>form, the phantom is the sensation of the limb that is no longer there. </a:t>
            </a:r>
          </a:p>
          <a:p>
            <a:pPr algn="just"/>
            <a:r>
              <a:rPr lang="en-IN" dirty="0"/>
              <a:t>The phantom, which may occur initially immediately after surgery or as long as a year after amputation, is often described as a tingling, burning, itching, or pressure sensation, or sometimes a numbness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i="1" dirty="0"/>
              <a:t>Residual Limb Wrapping</a:t>
            </a:r>
            <a:br>
              <a:rPr lang="en-IN" b="1" i="1" dirty="0"/>
            </a:br>
            <a:endParaRPr lang="en-IN" dirty="0"/>
          </a:p>
        </p:txBody>
      </p:sp>
      <p:sp>
        <p:nvSpPr>
          <p:cNvPr id="3" name="Content Placeholder 2"/>
          <p:cNvSpPr>
            <a:spLocks noGrp="1"/>
          </p:cNvSpPr>
          <p:nvPr>
            <p:ph idx="1"/>
          </p:nvPr>
        </p:nvSpPr>
        <p:spPr/>
        <p:txBody>
          <a:bodyPr>
            <a:normAutofit/>
          </a:bodyPr>
          <a:lstStyle/>
          <a:p>
            <a:pPr algn="just"/>
            <a:r>
              <a:rPr lang="en-IN" dirty="0"/>
              <a:t>Patients tend to wrap their own residual limb in a circular manner, often creating a tourniquet, which may compromise healing and foster the development of a bulbous end. Although the </a:t>
            </a:r>
            <a:r>
              <a:rPr lang="en-IN" dirty="0" err="1">
                <a:solidFill>
                  <a:schemeClr val="accent1">
                    <a:lumMod val="75000"/>
                  </a:schemeClr>
                </a:solidFill>
              </a:rPr>
              <a:t>transtibial</a:t>
            </a:r>
            <a:r>
              <a:rPr lang="en-IN" dirty="0">
                <a:solidFill>
                  <a:schemeClr val="accent1">
                    <a:lumMod val="75000"/>
                  </a:schemeClr>
                </a:solidFill>
              </a:rPr>
              <a:t> residual limb can be effectively wrapped in a sitting position</a:t>
            </a:r>
            <a:r>
              <a:rPr lang="en-IN" dirty="0"/>
              <a:t>, it is difficult to properly wrap and anchor the </a:t>
            </a:r>
            <a:r>
              <a:rPr lang="en-IN" dirty="0" err="1"/>
              <a:t>transfemoral</a:t>
            </a:r>
            <a:r>
              <a:rPr lang="en-IN" dirty="0"/>
              <a:t> limb while sitting.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i="1" dirty="0"/>
              <a:t>Residual Limb Wrapping</a:t>
            </a:r>
            <a:br>
              <a:rPr lang="en-IN" b="1" i="1" dirty="0"/>
            </a:b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a:t>Older patients often cannot balance themselves in the standing position while wrapping.</a:t>
            </a:r>
          </a:p>
          <a:p>
            <a:pPr algn="just"/>
            <a:r>
              <a:rPr lang="en-IN" dirty="0"/>
              <a:t> An effective bandage is smooth and wrinkle free, emphasizes angular turns, provides pressure distally, and encourages proximal joint extension. </a:t>
            </a:r>
          </a:p>
          <a:p>
            <a:pPr algn="just"/>
            <a:r>
              <a:rPr lang="en-IN" dirty="0"/>
              <a:t>The ends of bandages are fastened with tape or safety pins, rather than clips, which can cut the skin and do not anchor well. </a:t>
            </a:r>
          </a:p>
          <a:p>
            <a:pPr algn="just"/>
            <a:r>
              <a:rPr lang="en-IN" dirty="0"/>
              <a:t>A system of wrapping that uses mostly angular or figure-of-eight turns was developed specifically to meet the needs of the older patient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2"/>
          <a:srcRect/>
          <a:stretch>
            <a:fillRect/>
          </a:stretch>
        </p:blipFill>
        <p:spPr bwMode="auto">
          <a:xfrm>
            <a:off x="198516" y="1"/>
            <a:ext cx="8945484" cy="68580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2"/>
          <a:srcRect/>
          <a:stretch>
            <a:fillRect/>
          </a:stretch>
        </p:blipFill>
        <p:spPr bwMode="auto">
          <a:xfrm>
            <a:off x="428596" y="661771"/>
            <a:ext cx="8528968" cy="5696187"/>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2"/>
          <a:srcRect/>
          <a:stretch>
            <a:fillRect/>
          </a:stretch>
        </p:blipFill>
        <p:spPr bwMode="auto">
          <a:xfrm>
            <a:off x="28935" y="-21842"/>
            <a:ext cx="9115065" cy="687984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800" dirty="0">
                <a:latin typeface="Times New Roman" pitchFamily="18" charset="0"/>
                <a:cs typeface="Times New Roman" pitchFamily="18" charset="0"/>
              </a:rPr>
              <a:t>Structural Changes</a:t>
            </a:r>
          </a:p>
        </p:txBody>
      </p:sp>
      <p:pic>
        <p:nvPicPr>
          <p:cNvPr id="5" name="Picture 4" descr="http://www.bhj.org/journal/2001_4304_oct/images/fig1_474.jpg"/>
          <p:cNvPicPr/>
          <p:nvPr/>
        </p:nvPicPr>
        <p:blipFill>
          <a:blip r:embed="rId2" cstate="print"/>
          <a:srcRect/>
          <a:stretch>
            <a:fillRect/>
          </a:stretch>
        </p:blipFill>
        <p:spPr bwMode="auto">
          <a:xfrm>
            <a:off x="457200" y="1676400"/>
            <a:ext cx="8458200" cy="4876800"/>
          </a:xfrm>
          <a:prstGeom prst="rect">
            <a:avLst/>
          </a:prstGeom>
          <a:noFill/>
          <a:ln w="47625">
            <a:solidFill>
              <a:schemeClr val="accent2"/>
            </a:solidFill>
            <a:miter lim="800000"/>
            <a:headEnd/>
            <a:tailEnd/>
          </a:ln>
        </p:spPr>
      </p:pic>
      <p:sp>
        <p:nvSpPr>
          <p:cNvPr id="12" name="Frame 11"/>
          <p:cNvSpPr/>
          <p:nvPr/>
        </p:nvSpPr>
        <p:spPr>
          <a:xfrm>
            <a:off x="7162800" y="2819400"/>
            <a:ext cx="1981200" cy="1219200"/>
          </a:xfrm>
          <a:prstGeom prst="fram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Frame 12"/>
          <p:cNvSpPr/>
          <p:nvPr/>
        </p:nvSpPr>
        <p:spPr>
          <a:xfrm>
            <a:off x="3733800" y="5638800"/>
            <a:ext cx="2590800" cy="1219200"/>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066800"/>
          </a:xfrm>
        </p:spPr>
        <p:txBody>
          <a:bodyPr>
            <a:noAutofit/>
          </a:bodyPr>
          <a:lstStyle/>
          <a:p>
            <a:pPr algn="ctr"/>
            <a:r>
              <a:rPr lang="en-US" sz="3800" dirty="0">
                <a:latin typeface="Times New Roman" pitchFamily="18" charset="0"/>
                <a:cs typeface="Times New Roman" pitchFamily="18" charset="0"/>
              </a:rPr>
              <a:t>CONSEQUENCES</a:t>
            </a:r>
          </a:p>
        </p:txBody>
      </p:sp>
      <p:sp>
        <p:nvSpPr>
          <p:cNvPr id="3" name="Content Placeholder 2"/>
          <p:cNvSpPr>
            <a:spLocks noGrp="1"/>
          </p:cNvSpPr>
          <p:nvPr>
            <p:ph sz="quarter" idx="1"/>
          </p:nvPr>
        </p:nvSpPr>
        <p:spPr>
          <a:xfrm>
            <a:off x="457200" y="1600200"/>
            <a:ext cx="8229600" cy="4974336"/>
          </a:xfrm>
        </p:spPr>
        <p:txBody>
          <a:bodyPr>
            <a:normAutofit/>
          </a:bodyPr>
          <a:lstStyle/>
          <a:p>
            <a:pPr>
              <a:buNone/>
            </a:pPr>
            <a:r>
              <a:rPr lang="en-US" sz="2600" dirty="0">
                <a:latin typeface="Times New Roman" pitchFamily="18" charset="0"/>
                <a:cs typeface="Times New Roman" pitchFamily="18" charset="0"/>
              </a:rPr>
              <a:t>If unchecked, untreated; Diabetic Foot can lead to:</a:t>
            </a:r>
          </a:p>
          <a:p>
            <a:pPr>
              <a:buNone/>
            </a:pPr>
            <a:endParaRPr lang="en-US" sz="2600" dirty="0">
              <a:latin typeface="Times New Roman" pitchFamily="18" charset="0"/>
              <a:cs typeface="Times New Roman" pitchFamily="18" charset="0"/>
            </a:endParaRPr>
          </a:p>
          <a:p>
            <a:pPr>
              <a:buFont typeface="Wingdings" pitchFamily="2" charset="2"/>
              <a:buChar char="Ø"/>
            </a:pPr>
            <a:r>
              <a:rPr lang="en-US" sz="2600" dirty="0">
                <a:latin typeface="Times New Roman" pitchFamily="18" charset="0"/>
                <a:cs typeface="Times New Roman" pitchFamily="18" charset="0"/>
              </a:rPr>
              <a:t> Massive tissue necrosis</a:t>
            </a:r>
          </a:p>
          <a:p>
            <a:pPr>
              <a:buFont typeface="Wingdings" pitchFamily="2" charset="2"/>
              <a:buChar char="Ø"/>
            </a:pPr>
            <a:r>
              <a:rPr lang="en-US" sz="2600" dirty="0">
                <a:latin typeface="Times New Roman" pitchFamily="18" charset="0"/>
                <a:cs typeface="Times New Roman" pitchFamily="18" charset="0"/>
              </a:rPr>
              <a:t> Gangrene</a:t>
            </a:r>
          </a:p>
          <a:p>
            <a:pPr>
              <a:buFont typeface="Wingdings" pitchFamily="2" charset="2"/>
              <a:buChar char="Ø"/>
            </a:pPr>
            <a:r>
              <a:rPr lang="en-US" sz="2600" dirty="0">
                <a:latin typeface="Times New Roman" pitchFamily="18" charset="0"/>
                <a:cs typeface="Times New Roman" pitchFamily="18" charset="0"/>
              </a:rPr>
              <a:t> Charcot Foot</a:t>
            </a:r>
          </a:p>
          <a:p>
            <a:pPr>
              <a:buFont typeface="Wingdings" pitchFamily="2" charset="2"/>
              <a:buChar char="Ø"/>
            </a:pPr>
            <a:r>
              <a:rPr lang="en-US" sz="2600" dirty="0">
                <a:latin typeface="Times New Roman" pitchFamily="18" charset="0"/>
                <a:cs typeface="Times New Roman" pitchFamily="18" charset="0"/>
              </a:rPr>
              <a:t> Septicemia</a:t>
            </a:r>
          </a:p>
          <a:p>
            <a:pPr>
              <a:buFont typeface="Wingdings" pitchFamily="2" charset="2"/>
              <a:buChar char="Ø"/>
            </a:pPr>
            <a:r>
              <a:rPr lang="en-US" sz="2600" dirty="0">
                <a:latin typeface="Times New Roman" pitchFamily="18" charset="0"/>
                <a:cs typeface="Times New Roman" pitchFamily="18" charset="0"/>
              </a:rPr>
              <a:t>Amputation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normAutofit/>
          </a:bodyPr>
          <a:lstStyle/>
          <a:p>
            <a:pPr algn="ctr"/>
            <a:r>
              <a:rPr lang="en-US" sz="3800" dirty="0">
                <a:latin typeface="Times New Roman" pitchFamily="18" charset="0"/>
                <a:cs typeface="Times New Roman" pitchFamily="18" charset="0"/>
              </a:rPr>
              <a:t>Charcot Foot</a:t>
            </a:r>
          </a:p>
        </p:txBody>
      </p:sp>
      <p:sp>
        <p:nvSpPr>
          <p:cNvPr id="3" name="Content Placeholder 2"/>
          <p:cNvSpPr>
            <a:spLocks noGrp="1"/>
          </p:cNvSpPr>
          <p:nvPr>
            <p:ph sz="quarter" idx="1"/>
          </p:nvPr>
        </p:nvSpPr>
        <p:spPr>
          <a:xfrm>
            <a:off x="457200" y="1447800"/>
            <a:ext cx="8229600" cy="5126736"/>
          </a:xfrm>
        </p:spPr>
        <p:txBody>
          <a:bodyPr>
            <a:normAutofit/>
          </a:bodyPr>
          <a:lstStyle/>
          <a:p>
            <a:pPr algn="just"/>
            <a:r>
              <a:rPr lang="en-US" sz="2600" dirty="0">
                <a:latin typeface="Times New Roman" pitchFamily="18" charset="0"/>
                <a:cs typeface="Times New Roman" pitchFamily="18" charset="0"/>
              </a:rPr>
              <a:t>Relatively painless, progressive and degenerative </a:t>
            </a:r>
            <a:r>
              <a:rPr lang="en-US" sz="2600" dirty="0" err="1">
                <a:latin typeface="Times New Roman" pitchFamily="18" charset="0"/>
                <a:cs typeface="Times New Roman" pitchFamily="18" charset="0"/>
              </a:rPr>
              <a:t>arthropathy</a:t>
            </a:r>
            <a:r>
              <a:rPr lang="en-US" sz="2600" dirty="0">
                <a:latin typeface="Times New Roman" pitchFamily="18" charset="0"/>
                <a:cs typeface="Times New Roman" pitchFamily="18" charset="0"/>
              </a:rPr>
              <a:t> of single or multiple joints caused by underlying neurological deficits</a:t>
            </a:r>
          </a:p>
          <a:p>
            <a:pPr algn="just">
              <a:buNone/>
            </a:pPr>
            <a:endParaRPr lang="en-US" sz="2600" dirty="0">
              <a:latin typeface="Times New Roman" pitchFamily="18" charset="0"/>
              <a:cs typeface="Times New Roman" pitchFamily="18" charset="0"/>
            </a:endParaRPr>
          </a:p>
          <a:p>
            <a:pPr algn="just"/>
            <a:r>
              <a:rPr lang="en-US" sz="2600" dirty="0">
                <a:latin typeface="Times New Roman" pitchFamily="18" charset="0"/>
                <a:cs typeface="Times New Roman" pitchFamily="18" charset="0"/>
              </a:rPr>
              <a:t>Cause: almost always Diabetes Mellitus</a:t>
            </a:r>
          </a:p>
          <a:p>
            <a:pPr algn="just">
              <a:buNone/>
            </a:pPr>
            <a:endParaRPr lang="en-US" sz="2600" dirty="0">
              <a:latin typeface="Times New Roman" pitchFamily="18" charset="0"/>
              <a:cs typeface="Times New Roman" pitchFamily="18" charset="0"/>
            </a:endParaRPr>
          </a:p>
          <a:p>
            <a:pPr algn="just"/>
            <a:r>
              <a:rPr lang="en-US" sz="2600" dirty="0">
                <a:latin typeface="Times New Roman" pitchFamily="18" charset="0"/>
                <a:cs typeface="Times New Roman" pitchFamily="18" charset="0"/>
              </a:rPr>
              <a:t>Any type of destructive or inflammatory process introduced to a neuropathic joint has the potential for creating a Charcot joint</a:t>
            </a:r>
          </a:p>
          <a:p>
            <a:pPr algn="just"/>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2119</Words>
  <Application>Microsoft Office PowerPoint</Application>
  <PresentationFormat>On-screen Show (4:3)</PresentationFormat>
  <Paragraphs>331</Paragraphs>
  <Slides>66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Georgia</vt:lpstr>
      <vt:lpstr>Times New Roman</vt:lpstr>
      <vt:lpstr>Wingdings</vt:lpstr>
      <vt:lpstr>Office Theme</vt:lpstr>
      <vt:lpstr>Diabetic and Vascular ulcers</vt:lpstr>
      <vt:lpstr>Neuropathy</vt:lpstr>
      <vt:lpstr>Sensory Neuropathy</vt:lpstr>
      <vt:lpstr>Motor Neuropathy</vt:lpstr>
      <vt:lpstr>Autonomic Neuropathy</vt:lpstr>
      <vt:lpstr>Mechanical Factors</vt:lpstr>
      <vt:lpstr>Structural Changes</vt:lpstr>
      <vt:lpstr>CONSEQUENCES</vt:lpstr>
      <vt:lpstr>Charcot Foot</vt:lpstr>
      <vt:lpstr>PowerPoint Presentation</vt:lpstr>
      <vt:lpstr>PowerPoint Presentation</vt:lpstr>
      <vt:lpstr>Clinical features of Charcot Foot</vt:lpstr>
      <vt:lpstr>Clinical features of Charcot Foot</vt:lpstr>
      <vt:lpstr>THE AIM OF THE ASSESSMENT</vt:lpstr>
      <vt:lpstr>Chief Complaints</vt:lpstr>
      <vt:lpstr>Motor System</vt:lpstr>
      <vt:lpstr>Deformity</vt:lpstr>
      <vt:lpstr>Foot Pressure Scan</vt:lpstr>
      <vt:lpstr>Sensory System</vt:lpstr>
      <vt:lpstr>Pressure monofilament testing</vt:lpstr>
      <vt:lpstr>PowerPoint Presentation</vt:lpstr>
      <vt:lpstr>PowerPoint Presentation</vt:lpstr>
      <vt:lpstr>Vascular System</vt:lpstr>
      <vt:lpstr>Peripheral pulses</vt:lpstr>
      <vt:lpstr>Ankle Brachial Index</vt:lpstr>
      <vt:lpstr>Feet and Footwear</vt:lpstr>
      <vt:lpstr>Look for evidence</vt:lpstr>
      <vt:lpstr>        ULCER EXAMINATION</vt:lpstr>
      <vt:lpstr>Chief Complaints and History</vt:lpstr>
      <vt:lpstr>Present History</vt:lpstr>
      <vt:lpstr>Inspection</vt:lpstr>
      <vt:lpstr>Palpation</vt:lpstr>
      <vt:lpstr>Wagner Classification</vt:lpstr>
      <vt:lpstr>PowerPoint Presentation</vt:lpstr>
      <vt:lpstr>Vascular ulcers</vt:lpstr>
      <vt:lpstr>PowerPoint Presentation</vt:lpstr>
      <vt:lpstr>PowerPoint Presentation</vt:lpstr>
      <vt:lpstr>Leg ulcer aetiology  Grey J.E et al. ABC Wound Healing BMJ 2006; 332: 347-50</vt:lpstr>
      <vt:lpstr>CHRONIC VENOUS ULCER</vt:lpstr>
      <vt:lpstr>PATHOPHYSIOLOGY CVU</vt:lpstr>
      <vt:lpstr>PowerPoint Presentation</vt:lpstr>
      <vt:lpstr>Microvascular  </vt:lpstr>
      <vt:lpstr>PowerPoint Presentation</vt:lpstr>
      <vt:lpstr>PowerPoint Presentation</vt:lpstr>
      <vt:lpstr>Amputation Care </vt:lpstr>
      <vt:lpstr>PHASES OF CARE </vt:lpstr>
      <vt:lpstr>PowerPoint Presentation</vt:lpstr>
      <vt:lpstr>POSTSURGICAL PHASE </vt:lpstr>
      <vt:lpstr>PowerPoint Presentation</vt:lpstr>
      <vt:lpstr>Positioning</vt:lpstr>
      <vt:lpstr>Balance and Transfers </vt:lpstr>
      <vt:lpstr>Mobility </vt:lpstr>
      <vt:lpstr>Residual Limb Care</vt:lpstr>
      <vt:lpstr>Residual Limb Care</vt:lpstr>
      <vt:lpstr>PREPROSTHETIC PHASE</vt:lpstr>
      <vt:lpstr>PREPROSTHETIC PHASE</vt:lpstr>
      <vt:lpstr>PowerPoint Presentation</vt:lpstr>
      <vt:lpstr>Range of Motion</vt:lpstr>
      <vt:lpstr>Muscle Strength</vt:lpstr>
      <vt:lpstr>Phantom Limb </vt:lpstr>
      <vt:lpstr>Residual Limb Wrapping </vt:lpstr>
      <vt:lpstr>Residual Limb Wrapping </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and Vascular ulcers</dc:title>
  <dc:creator>admin</dc:creator>
  <cp:lastModifiedBy>Kartik Rathod</cp:lastModifiedBy>
  <cp:revision>13</cp:revision>
  <dcterms:created xsi:type="dcterms:W3CDTF">2017-12-05T02:20:58Z</dcterms:created>
  <dcterms:modified xsi:type="dcterms:W3CDTF">2024-06-18T10:54:34Z</dcterms:modified>
</cp:coreProperties>
</file>